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70" r:id="rId9"/>
    <p:sldId id="261" r:id="rId10"/>
    <p:sldId id="262" r:id="rId11"/>
    <p:sldId id="264" r:id="rId12"/>
    <p:sldId id="263" r:id="rId13"/>
    <p:sldId id="266" r:id="rId14"/>
    <p:sldId id="265" r:id="rId15"/>
    <p:sldId id="267" r:id="rId16"/>
    <p:sldId id="273" r:id="rId17"/>
    <p:sldId id="274" r:id="rId18"/>
    <p:sldId id="275" r:id="rId19"/>
    <p:sldId id="276" r:id="rId20"/>
    <p:sldId id="277" r:id="rId21"/>
    <p:sldId id="268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102C24-9E57-4577-9C8F-8D9D2C722764}">
          <p14:sldIdLst>
            <p14:sldId id="256"/>
            <p14:sldId id="257"/>
            <p14:sldId id="258"/>
            <p14:sldId id="259"/>
            <p14:sldId id="260"/>
            <p14:sldId id="269"/>
            <p14:sldId id="271"/>
            <p14:sldId id="270"/>
            <p14:sldId id="261"/>
          </p14:sldIdLst>
        </p14:section>
        <p14:section name="Раздел без заголовка" id="{C67A7BF9-B5D9-45F4-8390-123211B52B11}">
          <p14:sldIdLst>
            <p14:sldId id="262"/>
            <p14:sldId id="264"/>
            <p14:sldId id="263"/>
            <p14:sldId id="266"/>
            <p14:sldId id="265"/>
            <p14:sldId id="267"/>
            <p14:sldId id="273"/>
            <p14:sldId id="274"/>
            <p14:sldId id="275"/>
            <p14:sldId id="276"/>
            <p14:sldId id="277"/>
            <p14:sldId id="268"/>
            <p14:sldId id="2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book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діти віком від 0-6</c:v>
                </c:pt>
                <c:pt idx="1">
                  <c:v>діти віком  7-10</c:v>
                </c:pt>
                <c:pt idx="2">
                  <c:v>діти віком 11-17</c:v>
                </c:pt>
              </c:strCache>
            </c:strRef>
          </c:cat>
          <c:val>
            <c:numRef>
              <c:f>Лист1!$B$2:$B$5</c:f>
              <c:numCache>
                <c:formatCode>d\-mmm</c:formatCode>
                <c:ptCount val="4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діти віком від 0-6</c:v>
                </c:pt>
                <c:pt idx="1">
                  <c:v>діти віком  7-10</c:v>
                </c:pt>
                <c:pt idx="2">
                  <c:v>діти віком 11-17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d\-mmm">
                  <c:v>21</c:v>
                </c:pt>
                <c:pt idx="1">
                  <c:v>117</c:v>
                </c:pt>
                <c:pt idx="2">
                  <c:v>260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діти віком від 0-6</c:v>
                </c:pt>
                <c:pt idx="1">
                  <c:v>діти віком  7-10</c:v>
                </c:pt>
                <c:pt idx="2">
                  <c:v>діти віком 11-17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діти віком від 0-6</c:v>
                </c:pt>
                <c:pt idx="1">
                  <c:v>діти віком  7-10</c:v>
                </c:pt>
                <c:pt idx="2">
                  <c:v>діти віком 11-17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24416"/>
        <c:axId val="188592064"/>
      </c:barChart>
      <c:catAx>
        <c:axId val="19852441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solidFill>
              <a:schemeClr val="accent1"/>
            </a:solidFill>
          </a:ln>
        </c:spPr>
        <c:crossAx val="188592064"/>
        <c:crosses val="autoZero"/>
        <c:auto val="1"/>
        <c:lblAlgn val="ctr"/>
        <c:lblOffset val="100"/>
        <c:noMultiLvlLbl val="0"/>
      </c:catAx>
      <c:valAx>
        <c:axId val="1885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52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1-4 класи</c:v>
                </c:pt>
                <c:pt idx="1">
                  <c:v>5-9 класи</c:v>
                </c:pt>
                <c:pt idx="2">
                  <c:v>10-11 класи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114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1-4 класи</c:v>
                </c:pt>
                <c:pt idx="1">
                  <c:v>5-9 класи</c:v>
                </c:pt>
                <c:pt idx="2">
                  <c:v>10-11 класи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1-4 класи</c:v>
                </c:pt>
                <c:pt idx="1">
                  <c:v>5-9 класи</c:v>
                </c:pt>
                <c:pt idx="2">
                  <c:v>10-11 класи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87552"/>
        <c:axId val="240255552"/>
      </c:barChart>
      <c:catAx>
        <c:axId val="5768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0255552"/>
        <c:crosses val="autoZero"/>
        <c:auto val="1"/>
        <c:lblAlgn val="ctr"/>
        <c:lblOffset val="100"/>
        <c:noMultiLvlLbl val="0"/>
      </c:catAx>
      <c:valAx>
        <c:axId val="24025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8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2025-2026 н.р. 215 чол.</c:v>
                </c:pt>
                <c:pt idx="1">
                  <c:v>2026-2027 н.р. 210 чол.</c:v>
                </c:pt>
                <c:pt idx="2">
                  <c:v>2027-2028 н.р. 207 чол.</c:v>
                </c:pt>
                <c:pt idx="3">
                  <c:v>2028-2029 н.р. 195 чол.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205</c:v>
                </c:pt>
                <c:pt idx="1">
                  <c:v>210</c:v>
                </c:pt>
                <c:pt idx="2">
                  <c:v>207</c:v>
                </c:pt>
                <c:pt idx="3">
                  <c:v>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2025-2026 н.р. 215 чол.</c:v>
                </c:pt>
                <c:pt idx="1">
                  <c:v>2026-2027 н.р. 210 чол.</c:v>
                </c:pt>
                <c:pt idx="2">
                  <c:v>2027-2028 н.р. 207 чол.</c:v>
                </c:pt>
                <c:pt idx="3">
                  <c:v>2028-2029 н.р. 195 чол.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2025-2026 н.р. 215 чол.</c:v>
                </c:pt>
                <c:pt idx="1">
                  <c:v>2026-2027 н.р. 210 чол.</c:v>
                </c:pt>
                <c:pt idx="2">
                  <c:v>2027-2028 н.р. 207 чол.</c:v>
                </c:pt>
                <c:pt idx="3">
                  <c:v>2028-2029 н.р. 195 чол.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708544"/>
        <c:axId val="240258432"/>
        <c:axId val="0"/>
      </c:bar3DChart>
      <c:catAx>
        <c:axId val="57708544"/>
        <c:scaling>
          <c:orientation val="minMax"/>
        </c:scaling>
        <c:delete val="0"/>
        <c:axPos val="l"/>
        <c:majorTickMark val="out"/>
        <c:minorTickMark val="none"/>
        <c:tickLblPos val="nextTo"/>
        <c:crossAx val="240258432"/>
        <c:crosses val="autoZero"/>
        <c:auto val="1"/>
        <c:lblAlgn val="ctr"/>
        <c:lblOffset val="100"/>
        <c:noMultiLvlLbl val="0"/>
      </c:catAx>
      <c:valAx>
        <c:axId val="240258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77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1-25T12:53:57.090" idx="1">
    <p:pos x="4800" y="880"/>
    <p:text>1-діти віком від 0 до 6 років
2-діти віком від 7 до 10 років
3- діти віком від 11 до 17 років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34385-2498-40F6-A855-27EED848F171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9222929-A792-4A43-AF7C-47C6005C12F4}">
      <dgm:prSet phldrT="[Текст]"/>
      <dgm:spPr/>
      <dgm:t>
        <a:bodyPr/>
        <a:lstStyle/>
        <a:p>
          <a:r>
            <a:rPr lang="uk-UA" dirty="0" smtClean="0"/>
            <a:t>Українська мова </a:t>
          </a:r>
          <a:r>
            <a:rPr lang="uk-UA" dirty="0" smtClean="0"/>
            <a:t>-1;</a:t>
          </a:r>
          <a:endParaRPr lang="uk-UA" dirty="0" smtClean="0"/>
        </a:p>
        <a:p>
          <a:r>
            <a:rPr lang="uk-UA" dirty="0" smtClean="0"/>
            <a:t>Історія-1</a:t>
          </a:r>
          <a:endParaRPr lang="ru-RU" dirty="0"/>
        </a:p>
      </dgm:t>
    </dgm:pt>
    <dgm:pt modelId="{B2AC5AEF-C5B0-4B67-89E4-3E5032CE1890}" type="parTrans" cxnId="{225BD7A7-9C08-4007-B427-69019AF75446}">
      <dgm:prSet/>
      <dgm:spPr/>
      <dgm:t>
        <a:bodyPr/>
        <a:lstStyle/>
        <a:p>
          <a:endParaRPr lang="ru-RU"/>
        </a:p>
      </dgm:t>
    </dgm:pt>
    <dgm:pt modelId="{C8BBFAE0-31F6-452E-BF13-D1B1F4D2EC60}" type="sibTrans" cxnId="{225BD7A7-9C08-4007-B427-69019AF75446}">
      <dgm:prSet/>
      <dgm:spPr/>
      <dgm:t>
        <a:bodyPr/>
        <a:lstStyle/>
        <a:p>
          <a:endParaRPr lang="ru-RU"/>
        </a:p>
      </dgm:t>
    </dgm:pt>
    <dgm:pt modelId="{F1CB2878-4ED1-4783-A1EC-8B5EADF16FB8}">
      <dgm:prSet phldrT="[Текст]"/>
      <dgm:spPr/>
      <dgm:t>
        <a:bodyPr/>
        <a:lstStyle/>
        <a:p>
          <a:r>
            <a:rPr lang="uk-UA" dirty="0" smtClean="0"/>
            <a:t>Предмети гуманітарного циклу</a:t>
          </a:r>
          <a:endParaRPr lang="ru-RU" dirty="0"/>
        </a:p>
      </dgm:t>
    </dgm:pt>
    <dgm:pt modelId="{D56F10D4-3882-445E-AE41-5396AEE912D3}" type="parTrans" cxnId="{D449589E-BE56-4AA9-B9FD-4E60AC5F4E43}">
      <dgm:prSet/>
      <dgm:spPr/>
      <dgm:t>
        <a:bodyPr/>
        <a:lstStyle/>
        <a:p>
          <a:endParaRPr lang="ru-RU"/>
        </a:p>
      </dgm:t>
    </dgm:pt>
    <dgm:pt modelId="{0C6D07AC-9577-4482-B237-0E3107B94320}" type="sibTrans" cxnId="{D449589E-BE56-4AA9-B9FD-4E60AC5F4E43}">
      <dgm:prSet/>
      <dgm:spPr/>
      <dgm:t>
        <a:bodyPr/>
        <a:lstStyle/>
        <a:p>
          <a:endParaRPr lang="ru-RU"/>
        </a:p>
      </dgm:t>
    </dgm:pt>
    <dgm:pt modelId="{B5F258B2-B545-4F56-BABB-1F56A187B3E5}">
      <dgm:prSet phldrT="[Текст]"/>
      <dgm:spPr/>
      <dgm:t>
        <a:bodyPr/>
        <a:lstStyle/>
        <a:p>
          <a:r>
            <a:rPr lang="uk-UA" dirty="0" smtClean="0"/>
            <a:t>Математика-2</a:t>
          </a:r>
          <a:endParaRPr lang="uk-UA" dirty="0" smtClean="0"/>
        </a:p>
      </dgm:t>
    </dgm:pt>
    <dgm:pt modelId="{2EC9CCBD-2A77-4905-B33C-917C0A89E50B}" type="parTrans" cxnId="{003A426C-9AF5-4858-90B3-3CAEC9B6DD5F}">
      <dgm:prSet/>
      <dgm:spPr/>
      <dgm:t>
        <a:bodyPr/>
        <a:lstStyle/>
        <a:p>
          <a:endParaRPr lang="ru-RU"/>
        </a:p>
      </dgm:t>
    </dgm:pt>
    <dgm:pt modelId="{40E33700-DB9C-4FA4-96C2-3002234E61BD}" type="sibTrans" cxnId="{003A426C-9AF5-4858-90B3-3CAEC9B6DD5F}">
      <dgm:prSet/>
      <dgm:spPr/>
      <dgm:t>
        <a:bodyPr/>
        <a:lstStyle/>
        <a:p>
          <a:endParaRPr lang="ru-RU"/>
        </a:p>
      </dgm:t>
    </dgm:pt>
    <dgm:pt modelId="{FD330836-836B-4DE1-9EC5-2944712BE5D7}">
      <dgm:prSet phldrT="[Текст]"/>
      <dgm:spPr/>
      <dgm:t>
        <a:bodyPr/>
        <a:lstStyle/>
        <a:p>
          <a:r>
            <a:rPr lang="uk-UA" dirty="0" smtClean="0"/>
            <a:t>Предмети математичного циклу</a:t>
          </a:r>
          <a:endParaRPr lang="ru-RU" dirty="0"/>
        </a:p>
      </dgm:t>
    </dgm:pt>
    <dgm:pt modelId="{D6FC468B-39B4-43D0-A09F-1AB34228E38A}" type="parTrans" cxnId="{3F984486-A7A4-49AB-A471-AE6AEB49EA3F}">
      <dgm:prSet/>
      <dgm:spPr/>
      <dgm:t>
        <a:bodyPr/>
        <a:lstStyle/>
        <a:p>
          <a:endParaRPr lang="ru-RU"/>
        </a:p>
      </dgm:t>
    </dgm:pt>
    <dgm:pt modelId="{7EFA8599-9F67-45A1-91D1-A1D4948B87D9}" type="sibTrans" cxnId="{3F984486-A7A4-49AB-A471-AE6AEB49EA3F}">
      <dgm:prSet/>
      <dgm:spPr/>
      <dgm:t>
        <a:bodyPr/>
        <a:lstStyle/>
        <a:p>
          <a:endParaRPr lang="ru-RU"/>
        </a:p>
      </dgm:t>
    </dgm:pt>
    <dgm:pt modelId="{D2ACA7E0-390F-4A43-9B8A-3F46C43BAD70}">
      <dgm:prSet phldrT="[Текст]"/>
      <dgm:spPr/>
      <dgm:t>
        <a:bodyPr/>
        <a:lstStyle/>
        <a:p>
          <a:r>
            <a:rPr lang="uk-UA" dirty="0" smtClean="0"/>
            <a:t>Технології-2</a:t>
          </a:r>
          <a:endParaRPr lang="ru-RU" dirty="0"/>
        </a:p>
      </dgm:t>
    </dgm:pt>
    <dgm:pt modelId="{07AC0329-1367-48FD-A958-DC7A7C843ADA}" type="parTrans" cxnId="{A662E11F-5808-4B9D-AAFB-5D48073540F6}">
      <dgm:prSet/>
      <dgm:spPr/>
      <dgm:t>
        <a:bodyPr/>
        <a:lstStyle/>
        <a:p>
          <a:endParaRPr lang="ru-RU"/>
        </a:p>
      </dgm:t>
    </dgm:pt>
    <dgm:pt modelId="{7A9E08AE-B6C2-4DF9-92A8-64E43D820C4E}" type="sibTrans" cxnId="{A662E11F-5808-4B9D-AAFB-5D48073540F6}">
      <dgm:prSet/>
      <dgm:spPr/>
      <dgm:t>
        <a:bodyPr/>
        <a:lstStyle/>
        <a:p>
          <a:endParaRPr lang="ru-RU"/>
        </a:p>
      </dgm:t>
    </dgm:pt>
    <dgm:pt modelId="{4E129787-7074-4156-989A-0F4ACE9E7906}">
      <dgm:prSet phldrT="[Текст]"/>
      <dgm:spPr/>
      <dgm:t>
        <a:bodyPr/>
        <a:lstStyle/>
        <a:p>
          <a:r>
            <a:rPr lang="uk-UA" dirty="0" smtClean="0"/>
            <a:t>Технології</a:t>
          </a:r>
          <a:endParaRPr lang="ru-RU" dirty="0"/>
        </a:p>
      </dgm:t>
    </dgm:pt>
    <dgm:pt modelId="{242A6EBF-0C6A-4DD2-ADE0-452DF744A043}" type="parTrans" cxnId="{89BEF5BC-B1B8-476C-84B3-6B307D18FD45}">
      <dgm:prSet/>
      <dgm:spPr/>
      <dgm:t>
        <a:bodyPr/>
        <a:lstStyle/>
        <a:p>
          <a:endParaRPr lang="ru-RU"/>
        </a:p>
      </dgm:t>
    </dgm:pt>
    <dgm:pt modelId="{C5A54A90-E24F-486F-AB95-C672515A4AEF}" type="sibTrans" cxnId="{89BEF5BC-B1B8-476C-84B3-6B307D18FD45}">
      <dgm:prSet/>
      <dgm:spPr/>
      <dgm:t>
        <a:bodyPr/>
        <a:lstStyle/>
        <a:p>
          <a:endParaRPr lang="ru-RU"/>
        </a:p>
      </dgm:t>
    </dgm:pt>
    <dgm:pt modelId="{97382F14-016B-4822-8E29-E0AE4FEC7981}">
      <dgm:prSet phldrT="[Текст]"/>
      <dgm:spPr/>
      <dgm:t>
        <a:bodyPr/>
        <a:lstStyle/>
        <a:p>
          <a:r>
            <a:rPr lang="uk-UA" dirty="0" smtClean="0"/>
            <a:t>Біологія-1</a:t>
          </a:r>
          <a:endParaRPr lang="ru-RU" dirty="0"/>
        </a:p>
      </dgm:t>
    </dgm:pt>
    <dgm:pt modelId="{870C5834-72E6-4CBC-94E0-D66713688367}" type="parTrans" cxnId="{3B6F12D9-D0A1-40AE-B6C2-0CA9B58621D4}">
      <dgm:prSet/>
      <dgm:spPr/>
      <dgm:t>
        <a:bodyPr/>
        <a:lstStyle/>
        <a:p>
          <a:endParaRPr lang="ru-RU"/>
        </a:p>
      </dgm:t>
    </dgm:pt>
    <dgm:pt modelId="{AD1AEC4E-0487-4099-9139-DA6A7E2D7342}" type="sibTrans" cxnId="{3B6F12D9-D0A1-40AE-B6C2-0CA9B58621D4}">
      <dgm:prSet/>
      <dgm:spPr/>
      <dgm:t>
        <a:bodyPr/>
        <a:lstStyle/>
        <a:p>
          <a:endParaRPr lang="ru-RU"/>
        </a:p>
      </dgm:t>
    </dgm:pt>
    <dgm:pt modelId="{A56143D0-5432-49EA-BB81-24AB10C23D85}">
      <dgm:prSet phldrT="[Текст]"/>
      <dgm:spPr/>
      <dgm:t>
        <a:bodyPr/>
        <a:lstStyle/>
        <a:p>
          <a:r>
            <a:rPr lang="uk-UA" dirty="0" smtClean="0"/>
            <a:t>Предмети природничого циклу</a:t>
          </a:r>
          <a:endParaRPr lang="ru-RU" dirty="0"/>
        </a:p>
      </dgm:t>
    </dgm:pt>
    <dgm:pt modelId="{B94E7A57-0427-4330-8526-81A481560517}" type="parTrans" cxnId="{E7EB5959-5BF7-46CE-8E1F-42A7EF475FA2}">
      <dgm:prSet/>
      <dgm:spPr/>
      <dgm:t>
        <a:bodyPr/>
        <a:lstStyle/>
        <a:p>
          <a:endParaRPr lang="ru-RU"/>
        </a:p>
      </dgm:t>
    </dgm:pt>
    <dgm:pt modelId="{244D03B1-C77B-42AF-88BC-347231B94146}" type="sibTrans" cxnId="{E7EB5959-5BF7-46CE-8E1F-42A7EF475FA2}">
      <dgm:prSet/>
      <dgm:spPr/>
      <dgm:t>
        <a:bodyPr/>
        <a:lstStyle/>
        <a:p>
          <a:endParaRPr lang="ru-RU"/>
        </a:p>
      </dgm:t>
    </dgm:pt>
    <dgm:pt modelId="{9F8ADF8D-44F5-4CD0-B13E-35A7411EB1B0}" type="pres">
      <dgm:prSet presAssocID="{03734385-2498-40F6-A855-27EED848F1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EB713-AF0C-4966-A871-D640F592CC4A}" type="pres">
      <dgm:prSet presAssocID="{03734385-2498-40F6-A855-27EED848F171}" presName="children" presStyleCnt="0"/>
      <dgm:spPr/>
    </dgm:pt>
    <dgm:pt modelId="{4D366E30-0403-4D40-9423-422C07497CCB}" type="pres">
      <dgm:prSet presAssocID="{03734385-2498-40F6-A855-27EED848F171}" presName="child1group" presStyleCnt="0"/>
      <dgm:spPr/>
    </dgm:pt>
    <dgm:pt modelId="{9F3674FA-ED9E-456D-B46B-2A4DEADC1CB8}" type="pres">
      <dgm:prSet presAssocID="{03734385-2498-40F6-A855-27EED848F171}" presName="child1" presStyleLbl="bgAcc1" presStyleIdx="0" presStyleCnt="4"/>
      <dgm:spPr/>
      <dgm:t>
        <a:bodyPr/>
        <a:lstStyle/>
        <a:p>
          <a:endParaRPr lang="ru-RU"/>
        </a:p>
      </dgm:t>
    </dgm:pt>
    <dgm:pt modelId="{E39A4BD8-3B43-40F9-9BE3-94196463534E}" type="pres">
      <dgm:prSet presAssocID="{03734385-2498-40F6-A855-27EED848F17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60FC6-371D-4754-8AE9-62990FB46182}" type="pres">
      <dgm:prSet presAssocID="{03734385-2498-40F6-A855-27EED848F171}" presName="child2group" presStyleCnt="0"/>
      <dgm:spPr/>
    </dgm:pt>
    <dgm:pt modelId="{CB76A5F3-0BB9-4B06-B78F-D94BC7A8C618}" type="pres">
      <dgm:prSet presAssocID="{03734385-2498-40F6-A855-27EED848F171}" presName="child2" presStyleLbl="bgAcc1" presStyleIdx="1" presStyleCnt="4"/>
      <dgm:spPr/>
      <dgm:t>
        <a:bodyPr/>
        <a:lstStyle/>
        <a:p>
          <a:endParaRPr lang="ru-RU"/>
        </a:p>
      </dgm:t>
    </dgm:pt>
    <dgm:pt modelId="{2D401927-0DDF-42B8-8818-CE7B59D04D2D}" type="pres">
      <dgm:prSet presAssocID="{03734385-2498-40F6-A855-27EED848F17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3D721-E6EF-4C59-B8B4-ECB8B20CE0C1}" type="pres">
      <dgm:prSet presAssocID="{03734385-2498-40F6-A855-27EED848F171}" presName="child3group" presStyleCnt="0"/>
      <dgm:spPr/>
    </dgm:pt>
    <dgm:pt modelId="{8D9BB221-BDDE-40A0-A95C-8A365DDCDA09}" type="pres">
      <dgm:prSet presAssocID="{03734385-2498-40F6-A855-27EED848F171}" presName="child3" presStyleLbl="bgAcc1" presStyleIdx="2" presStyleCnt="4" custScaleX="95732" custScaleY="68865" custLinFactNeighborX="3788" custLinFactNeighborY="0"/>
      <dgm:spPr/>
      <dgm:t>
        <a:bodyPr/>
        <a:lstStyle/>
        <a:p>
          <a:endParaRPr lang="ru-RU"/>
        </a:p>
      </dgm:t>
    </dgm:pt>
    <dgm:pt modelId="{5242F195-877C-44C3-B61B-69BF703F58ED}" type="pres">
      <dgm:prSet presAssocID="{03734385-2498-40F6-A855-27EED848F17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13A4A-05FE-4577-A171-672A23C54281}" type="pres">
      <dgm:prSet presAssocID="{03734385-2498-40F6-A855-27EED848F171}" presName="child4group" presStyleCnt="0"/>
      <dgm:spPr/>
    </dgm:pt>
    <dgm:pt modelId="{C4FCAFD0-C152-4466-8327-BD56E19966EA}" type="pres">
      <dgm:prSet presAssocID="{03734385-2498-40F6-A855-27EED848F171}" presName="child4" presStyleLbl="bgAcc1" presStyleIdx="3" presStyleCnt="4"/>
      <dgm:spPr/>
      <dgm:t>
        <a:bodyPr/>
        <a:lstStyle/>
        <a:p>
          <a:endParaRPr lang="ru-RU"/>
        </a:p>
      </dgm:t>
    </dgm:pt>
    <dgm:pt modelId="{C441ED5E-1FA1-4F01-888D-0195EFCD2057}" type="pres">
      <dgm:prSet presAssocID="{03734385-2498-40F6-A855-27EED848F17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8418-294B-4A78-AE63-12B012B521B9}" type="pres">
      <dgm:prSet presAssocID="{03734385-2498-40F6-A855-27EED848F171}" presName="childPlaceholder" presStyleCnt="0"/>
      <dgm:spPr/>
    </dgm:pt>
    <dgm:pt modelId="{696AE70E-8A0D-42C1-8C34-DC17AA274D4B}" type="pres">
      <dgm:prSet presAssocID="{03734385-2498-40F6-A855-27EED848F171}" presName="circle" presStyleCnt="0"/>
      <dgm:spPr/>
    </dgm:pt>
    <dgm:pt modelId="{BE1EC6D4-9EFC-456E-8BEA-CE95F5B3912A}" type="pres">
      <dgm:prSet presAssocID="{03734385-2498-40F6-A855-27EED848F171}" presName="quadrant1" presStyleLbl="node1" presStyleIdx="0" presStyleCnt="4" custLinFactNeighborX="3650" custLinFactNeighborY="4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A1C1-F5D3-4C7D-96D8-6BCA23917EE9}" type="pres">
      <dgm:prSet presAssocID="{03734385-2498-40F6-A855-27EED848F17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F5010-7101-4A8E-87C2-DA0DD986F0A0}" type="pres">
      <dgm:prSet presAssocID="{03734385-2498-40F6-A855-27EED848F17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AAD4-9796-4353-9948-F26CE7E5DADB}" type="pres">
      <dgm:prSet presAssocID="{03734385-2498-40F6-A855-27EED848F171}" presName="quadrant4" presStyleLbl="node1" presStyleIdx="3" presStyleCnt="4" custLinFactNeighborX="3650" custLinFactNeighborY="-1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8E86A-8F29-42A4-80AC-8D2508B2E0F1}" type="pres">
      <dgm:prSet presAssocID="{03734385-2498-40F6-A855-27EED848F171}" presName="quadrantPlaceholder" presStyleCnt="0"/>
      <dgm:spPr/>
    </dgm:pt>
    <dgm:pt modelId="{7BD279E2-9276-4E1F-9133-21CEDD0863AA}" type="pres">
      <dgm:prSet presAssocID="{03734385-2498-40F6-A855-27EED848F171}" presName="center1" presStyleLbl="fgShp" presStyleIdx="0" presStyleCnt="2"/>
      <dgm:spPr/>
    </dgm:pt>
    <dgm:pt modelId="{27B3A2E2-5C96-4E36-AB03-08AB15FDE338}" type="pres">
      <dgm:prSet presAssocID="{03734385-2498-40F6-A855-27EED848F171}" presName="center2" presStyleLbl="fgShp" presStyleIdx="1" presStyleCnt="2"/>
      <dgm:spPr/>
    </dgm:pt>
  </dgm:ptLst>
  <dgm:cxnLst>
    <dgm:cxn modelId="{67D1C629-8707-4913-8196-9CC2F3D7E936}" type="presOf" srcId="{FD330836-836B-4DE1-9EC5-2944712BE5D7}" destId="{CB76A5F3-0BB9-4B06-B78F-D94BC7A8C618}" srcOrd="0" destOrd="0" presId="urn:microsoft.com/office/officeart/2005/8/layout/cycle4"/>
    <dgm:cxn modelId="{225BD7A7-9C08-4007-B427-69019AF75446}" srcId="{03734385-2498-40F6-A855-27EED848F171}" destId="{F9222929-A792-4A43-AF7C-47C6005C12F4}" srcOrd="0" destOrd="0" parTransId="{B2AC5AEF-C5B0-4B67-89E4-3E5032CE1890}" sibTransId="{C8BBFAE0-31F6-452E-BF13-D1B1F4D2EC60}"/>
    <dgm:cxn modelId="{A781A21E-AB83-4AD3-96DC-DFCAA82A6664}" type="presOf" srcId="{A56143D0-5432-49EA-BB81-24AB10C23D85}" destId="{C441ED5E-1FA1-4F01-888D-0195EFCD2057}" srcOrd="1" destOrd="0" presId="urn:microsoft.com/office/officeart/2005/8/layout/cycle4"/>
    <dgm:cxn modelId="{456C3667-86A7-4AF4-9A67-931BFDC9B251}" type="presOf" srcId="{A56143D0-5432-49EA-BB81-24AB10C23D85}" destId="{C4FCAFD0-C152-4466-8327-BD56E19966EA}" srcOrd="0" destOrd="0" presId="urn:microsoft.com/office/officeart/2005/8/layout/cycle4"/>
    <dgm:cxn modelId="{89BEF5BC-B1B8-476C-84B3-6B307D18FD45}" srcId="{D2ACA7E0-390F-4A43-9B8A-3F46C43BAD70}" destId="{4E129787-7074-4156-989A-0F4ACE9E7906}" srcOrd="0" destOrd="0" parTransId="{242A6EBF-0C6A-4DD2-ADE0-452DF744A043}" sibTransId="{C5A54A90-E24F-486F-AB95-C672515A4AEF}"/>
    <dgm:cxn modelId="{A63CF704-5E39-427B-9BB8-4F80CF558DBB}" type="presOf" srcId="{FD330836-836B-4DE1-9EC5-2944712BE5D7}" destId="{2D401927-0DDF-42B8-8818-CE7B59D04D2D}" srcOrd="1" destOrd="0" presId="urn:microsoft.com/office/officeart/2005/8/layout/cycle4"/>
    <dgm:cxn modelId="{3F984486-A7A4-49AB-A471-AE6AEB49EA3F}" srcId="{B5F258B2-B545-4F56-BABB-1F56A187B3E5}" destId="{FD330836-836B-4DE1-9EC5-2944712BE5D7}" srcOrd="0" destOrd="0" parTransId="{D6FC468B-39B4-43D0-A09F-1AB34228E38A}" sibTransId="{7EFA8599-9F67-45A1-91D1-A1D4948B87D9}"/>
    <dgm:cxn modelId="{A662E11F-5808-4B9D-AAFB-5D48073540F6}" srcId="{03734385-2498-40F6-A855-27EED848F171}" destId="{D2ACA7E0-390F-4A43-9B8A-3F46C43BAD70}" srcOrd="2" destOrd="0" parTransId="{07AC0329-1367-48FD-A958-DC7A7C843ADA}" sibTransId="{7A9E08AE-B6C2-4DF9-92A8-64E43D820C4E}"/>
    <dgm:cxn modelId="{E63295C4-5541-40FB-B7EF-EB621BE4ADBB}" type="presOf" srcId="{03734385-2498-40F6-A855-27EED848F171}" destId="{9F8ADF8D-44F5-4CD0-B13E-35A7411EB1B0}" srcOrd="0" destOrd="0" presId="urn:microsoft.com/office/officeart/2005/8/layout/cycle4"/>
    <dgm:cxn modelId="{B778A935-EC40-4DCD-B2AD-544A5E86B1FB}" type="presOf" srcId="{F1CB2878-4ED1-4783-A1EC-8B5EADF16FB8}" destId="{9F3674FA-ED9E-456D-B46B-2A4DEADC1CB8}" srcOrd="0" destOrd="0" presId="urn:microsoft.com/office/officeart/2005/8/layout/cycle4"/>
    <dgm:cxn modelId="{3B6F12D9-D0A1-40AE-B6C2-0CA9B58621D4}" srcId="{03734385-2498-40F6-A855-27EED848F171}" destId="{97382F14-016B-4822-8E29-E0AE4FEC7981}" srcOrd="3" destOrd="0" parTransId="{870C5834-72E6-4CBC-94E0-D66713688367}" sibTransId="{AD1AEC4E-0487-4099-9139-DA6A7E2D7342}"/>
    <dgm:cxn modelId="{3B471806-8CAB-4FDE-98D9-546641D6348B}" type="presOf" srcId="{4E129787-7074-4156-989A-0F4ACE9E7906}" destId="{8D9BB221-BDDE-40A0-A95C-8A365DDCDA09}" srcOrd="0" destOrd="0" presId="urn:microsoft.com/office/officeart/2005/8/layout/cycle4"/>
    <dgm:cxn modelId="{84A1C08B-1451-47FC-A691-F9F029821526}" type="presOf" srcId="{F9222929-A792-4A43-AF7C-47C6005C12F4}" destId="{BE1EC6D4-9EFC-456E-8BEA-CE95F5B3912A}" srcOrd="0" destOrd="0" presId="urn:microsoft.com/office/officeart/2005/8/layout/cycle4"/>
    <dgm:cxn modelId="{0FB464EB-60C3-4EF8-8893-23FB031D8DF5}" type="presOf" srcId="{97382F14-016B-4822-8E29-E0AE4FEC7981}" destId="{33C7AAD4-9796-4353-9948-F26CE7E5DADB}" srcOrd="0" destOrd="0" presId="urn:microsoft.com/office/officeart/2005/8/layout/cycle4"/>
    <dgm:cxn modelId="{E873A222-8B7B-433A-AE5E-71C19637A854}" type="presOf" srcId="{D2ACA7E0-390F-4A43-9B8A-3F46C43BAD70}" destId="{F52F5010-7101-4A8E-87C2-DA0DD986F0A0}" srcOrd="0" destOrd="0" presId="urn:microsoft.com/office/officeart/2005/8/layout/cycle4"/>
    <dgm:cxn modelId="{4D3FDDC4-F621-437A-9C3A-522AD95B6FEA}" type="presOf" srcId="{B5F258B2-B545-4F56-BABB-1F56A187B3E5}" destId="{BC74A1C1-F5D3-4C7D-96D8-6BCA23917EE9}" srcOrd="0" destOrd="0" presId="urn:microsoft.com/office/officeart/2005/8/layout/cycle4"/>
    <dgm:cxn modelId="{E7EB5959-5BF7-46CE-8E1F-42A7EF475FA2}" srcId="{97382F14-016B-4822-8E29-E0AE4FEC7981}" destId="{A56143D0-5432-49EA-BB81-24AB10C23D85}" srcOrd="0" destOrd="0" parTransId="{B94E7A57-0427-4330-8526-81A481560517}" sibTransId="{244D03B1-C77B-42AF-88BC-347231B94146}"/>
    <dgm:cxn modelId="{003A426C-9AF5-4858-90B3-3CAEC9B6DD5F}" srcId="{03734385-2498-40F6-A855-27EED848F171}" destId="{B5F258B2-B545-4F56-BABB-1F56A187B3E5}" srcOrd="1" destOrd="0" parTransId="{2EC9CCBD-2A77-4905-B33C-917C0A89E50B}" sibTransId="{40E33700-DB9C-4FA4-96C2-3002234E61BD}"/>
    <dgm:cxn modelId="{4400D945-52CD-4125-A695-AEC0A74BCF44}" type="presOf" srcId="{F1CB2878-4ED1-4783-A1EC-8B5EADF16FB8}" destId="{E39A4BD8-3B43-40F9-9BE3-94196463534E}" srcOrd="1" destOrd="0" presId="urn:microsoft.com/office/officeart/2005/8/layout/cycle4"/>
    <dgm:cxn modelId="{804871B9-9A5C-4E5D-BE9E-CED75162AC90}" type="presOf" srcId="{4E129787-7074-4156-989A-0F4ACE9E7906}" destId="{5242F195-877C-44C3-B61B-69BF703F58ED}" srcOrd="1" destOrd="0" presId="urn:microsoft.com/office/officeart/2005/8/layout/cycle4"/>
    <dgm:cxn modelId="{D449589E-BE56-4AA9-B9FD-4E60AC5F4E43}" srcId="{F9222929-A792-4A43-AF7C-47C6005C12F4}" destId="{F1CB2878-4ED1-4783-A1EC-8B5EADF16FB8}" srcOrd="0" destOrd="0" parTransId="{D56F10D4-3882-445E-AE41-5396AEE912D3}" sibTransId="{0C6D07AC-9577-4482-B237-0E3107B94320}"/>
    <dgm:cxn modelId="{730E5B9D-C9EB-4807-B88F-C6474AFD6D8E}" type="presParOf" srcId="{9F8ADF8D-44F5-4CD0-B13E-35A7411EB1B0}" destId="{D25EB713-AF0C-4966-A871-D640F592CC4A}" srcOrd="0" destOrd="0" presId="urn:microsoft.com/office/officeart/2005/8/layout/cycle4"/>
    <dgm:cxn modelId="{C69684E0-3CA2-4094-803F-0D548C9E2CF0}" type="presParOf" srcId="{D25EB713-AF0C-4966-A871-D640F592CC4A}" destId="{4D366E30-0403-4D40-9423-422C07497CCB}" srcOrd="0" destOrd="0" presId="urn:microsoft.com/office/officeart/2005/8/layout/cycle4"/>
    <dgm:cxn modelId="{326B3027-75D2-4E0E-AED7-766A6E085BB8}" type="presParOf" srcId="{4D366E30-0403-4D40-9423-422C07497CCB}" destId="{9F3674FA-ED9E-456D-B46B-2A4DEADC1CB8}" srcOrd="0" destOrd="0" presId="urn:microsoft.com/office/officeart/2005/8/layout/cycle4"/>
    <dgm:cxn modelId="{4258F37D-E628-4B8C-A188-F54C6CDB8803}" type="presParOf" srcId="{4D366E30-0403-4D40-9423-422C07497CCB}" destId="{E39A4BD8-3B43-40F9-9BE3-94196463534E}" srcOrd="1" destOrd="0" presId="urn:microsoft.com/office/officeart/2005/8/layout/cycle4"/>
    <dgm:cxn modelId="{DFF08217-13D2-4B55-88B5-124D60666B6F}" type="presParOf" srcId="{D25EB713-AF0C-4966-A871-D640F592CC4A}" destId="{88E60FC6-371D-4754-8AE9-62990FB46182}" srcOrd="1" destOrd="0" presId="urn:microsoft.com/office/officeart/2005/8/layout/cycle4"/>
    <dgm:cxn modelId="{4E7C2869-B9BB-4694-8061-9EEB284545C4}" type="presParOf" srcId="{88E60FC6-371D-4754-8AE9-62990FB46182}" destId="{CB76A5F3-0BB9-4B06-B78F-D94BC7A8C618}" srcOrd="0" destOrd="0" presId="urn:microsoft.com/office/officeart/2005/8/layout/cycle4"/>
    <dgm:cxn modelId="{F61C0738-2BCC-4812-8DC2-0DCEA8D524FC}" type="presParOf" srcId="{88E60FC6-371D-4754-8AE9-62990FB46182}" destId="{2D401927-0DDF-42B8-8818-CE7B59D04D2D}" srcOrd="1" destOrd="0" presId="urn:microsoft.com/office/officeart/2005/8/layout/cycle4"/>
    <dgm:cxn modelId="{1B0B030D-FD27-415B-AB18-671AFECC00C6}" type="presParOf" srcId="{D25EB713-AF0C-4966-A871-D640F592CC4A}" destId="{AB73D721-E6EF-4C59-B8B4-ECB8B20CE0C1}" srcOrd="2" destOrd="0" presId="urn:microsoft.com/office/officeart/2005/8/layout/cycle4"/>
    <dgm:cxn modelId="{90B12333-F0B1-4AC1-8035-1C2D6A0A511C}" type="presParOf" srcId="{AB73D721-E6EF-4C59-B8B4-ECB8B20CE0C1}" destId="{8D9BB221-BDDE-40A0-A95C-8A365DDCDA09}" srcOrd="0" destOrd="0" presId="urn:microsoft.com/office/officeart/2005/8/layout/cycle4"/>
    <dgm:cxn modelId="{BD667699-E487-4DC0-8423-AA7EAF0A9F7A}" type="presParOf" srcId="{AB73D721-E6EF-4C59-B8B4-ECB8B20CE0C1}" destId="{5242F195-877C-44C3-B61B-69BF703F58ED}" srcOrd="1" destOrd="0" presId="urn:microsoft.com/office/officeart/2005/8/layout/cycle4"/>
    <dgm:cxn modelId="{97D61522-7578-4954-8757-BAC55B22DA88}" type="presParOf" srcId="{D25EB713-AF0C-4966-A871-D640F592CC4A}" destId="{E8213A4A-05FE-4577-A171-672A23C54281}" srcOrd="3" destOrd="0" presId="urn:microsoft.com/office/officeart/2005/8/layout/cycle4"/>
    <dgm:cxn modelId="{4EA1D6C7-37D2-4F77-A84E-0751F5D56959}" type="presParOf" srcId="{E8213A4A-05FE-4577-A171-672A23C54281}" destId="{C4FCAFD0-C152-4466-8327-BD56E19966EA}" srcOrd="0" destOrd="0" presId="urn:microsoft.com/office/officeart/2005/8/layout/cycle4"/>
    <dgm:cxn modelId="{8597F2C9-DB53-4219-9201-3351DBEF72C3}" type="presParOf" srcId="{E8213A4A-05FE-4577-A171-672A23C54281}" destId="{C441ED5E-1FA1-4F01-888D-0195EFCD2057}" srcOrd="1" destOrd="0" presId="urn:microsoft.com/office/officeart/2005/8/layout/cycle4"/>
    <dgm:cxn modelId="{7EAB95A7-D6D6-4B9F-9182-64A2DC5673E7}" type="presParOf" srcId="{D25EB713-AF0C-4966-A871-D640F592CC4A}" destId="{06B78418-294B-4A78-AE63-12B012B521B9}" srcOrd="4" destOrd="0" presId="urn:microsoft.com/office/officeart/2005/8/layout/cycle4"/>
    <dgm:cxn modelId="{E68D5E14-C8E0-48B0-8414-9B1A554D8C96}" type="presParOf" srcId="{9F8ADF8D-44F5-4CD0-B13E-35A7411EB1B0}" destId="{696AE70E-8A0D-42C1-8C34-DC17AA274D4B}" srcOrd="1" destOrd="0" presId="urn:microsoft.com/office/officeart/2005/8/layout/cycle4"/>
    <dgm:cxn modelId="{9C1F94DD-CEFD-44A5-BE6F-26DFDA0FC68A}" type="presParOf" srcId="{696AE70E-8A0D-42C1-8C34-DC17AA274D4B}" destId="{BE1EC6D4-9EFC-456E-8BEA-CE95F5B3912A}" srcOrd="0" destOrd="0" presId="urn:microsoft.com/office/officeart/2005/8/layout/cycle4"/>
    <dgm:cxn modelId="{12DC67EC-A726-454B-948D-EC01466951F3}" type="presParOf" srcId="{696AE70E-8A0D-42C1-8C34-DC17AA274D4B}" destId="{BC74A1C1-F5D3-4C7D-96D8-6BCA23917EE9}" srcOrd="1" destOrd="0" presId="urn:microsoft.com/office/officeart/2005/8/layout/cycle4"/>
    <dgm:cxn modelId="{5D384D20-3FEA-4BD4-BF56-DEA2E1FF9EE2}" type="presParOf" srcId="{696AE70E-8A0D-42C1-8C34-DC17AA274D4B}" destId="{F52F5010-7101-4A8E-87C2-DA0DD986F0A0}" srcOrd="2" destOrd="0" presId="urn:microsoft.com/office/officeart/2005/8/layout/cycle4"/>
    <dgm:cxn modelId="{5C48B77E-E447-4E27-97ED-F7C2E9BA948A}" type="presParOf" srcId="{696AE70E-8A0D-42C1-8C34-DC17AA274D4B}" destId="{33C7AAD4-9796-4353-9948-F26CE7E5DADB}" srcOrd="3" destOrd="0" presId="urn:microsoft.com/office/officeart/2005/8/layout/cycle4"/>
    <dgm:cxn modelId="{156D27AC-82CA-47D2-AB3E-30F1774CA34B}" type="presParOf" srcId="{696AE70E-8A0D-42C1-8C34-DC17AA274D4B}" destId="{DC58E86A-8F29-42A4-80AC-8D2508B2E0F1}" srcOrd="4" destOrd="0" presId="urn:microsoft.com/office/officeart/2005/8/layout/cycle4"/>
    <dgm:cxn modelId="{E8B4BFFD-FCF5-4DE0-ACF5-CFCB33B82848}" type="presParOf" srcId="{9F8ADF8D-44F5-4CD0-B13E-35A7411EB1B0}" destId="{7BD279E2-9276-4E1F-9133-21CEDD0863AA}" srcOrd="2" destOrd="0" presId="urn:microsoft.com/office/officeart/2005/8/layout/cycle4"/>
    <dgm:cxn modelId="{F55C1534-7A34-40CE-90EE-E145981A4852}" type="presParOf" srcId="{9F8ADF8D-44F5-4CD0-B13E-35A7411EB1B0}" destId="{27B3A2E2-5C96-4E36-AB03-08AB15FDE33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BB221-BDDE-40A0-A95C-8A365DDCDA09}">
      <dsp:nvSpPr>
        <dsp:cNvPr id="0" name=""/>
        <dsp:cNvSpPr/>
      </dsp:nvSpPr>
      <dsp:spPr>
        <a:xfrm>
          <a:off x="3580835" y="2808314"/>
          <a:ext cx="1819769" cy="847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989019"/>
              <a:satOff val="-1325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Технології</a:t>
          </a:r>
          <a:endParaRPr lang="ru-RU" sz="1200" kern="1200" dirty="0"/>
        </a:p>
      </dsp:txBody>
      <dsp:txXfrm>
        <a:off x="4145393" y="3038934"/>
        <a:ext cx="1236584" cy="598724"/>
      </dsp:txXfrm>
    </dsp:sp>
    <dsp:sp modelId="{C4FCAFD0-C152-4466-8327-BD56E19966EA}">
      <dsp:nvSpPr>
        <dsp:cNvPr id="0" name=""/>
        <dsp:cNvSpPr/>
      </dsp:nvSpPr>
      <dsp:spPr>
        <a:xfrm>
          <a:off x="366795" y="2616623"/>
          <a:ext cx="1900900" cy="123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Предмети природничого циклу</a:t>
          </a:r>
          <a:endParaRPr lang="ru-RU" sz="1200" kern="1200" dirty="0"/>
        </a:p>
      </dsp:txBody>
      <dsp:txXfrm>
        <a:off x="393844" y="2951510"/>
        <a:ext cx="1276532" cy="869416"/>
      </dsp:txXfrm>
    </dsp:sp>
    <dsp:sp modelId="{CB76A5F3-0BB9-4B06-B78F-D94BC7A8C618}">
      <dsp:nvSpPr>
        <dsp:cNvPr id="0" name=""/>
        <dsp:cNvSpPr/>
      </dsp:nvSpPr>
      <dsp:spPr>
        <a:xfrm>
          <a:off x="3468264" y="0"/>
          <a:ext cx="1900900" cy="123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494510"/>
              <a:satOff val="-663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Предмети математичного циклу</a:t>
          </a:r>
          <a:endParaRPr lang="ru-RU" sz="1200" kern="1200" dirty="0"/>
        </a:p>
      </dsp:txBody>
      <dsp:txXfrm>
        <a:off x="4065583" y="27049"/>
        <a:ext cx="1276532" cy="869416"/>
      </dsp:txXfrm>
    </dsp:sp>
    <dsp:sp modelId="{9F3674FA-ED9E-456D-B46B-2A4DEADC1CB8}">
      <dsp:nvSpPr>
        <dsp:cNvPr id="0" name=""/>
        <dsp:cNvSpPr/>
      </dsp:nvSpPr>
      <dsp:spPr>
        <a:xfrm>
          <a:off x="366795" y="0"/>
          <a:ext cx="1900900" cy="123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Предмети гуманітарного циклу</a:t>
          </a:r>
          <a:endParaRPr lang="ru-RU" sz="1200" kern="1200" dirty="0"/>
        </a:p>
      </dsp:txBody>
      <dsp:txXfrm>
        <a:off x="393844" y="27049"/>
        <a:ext cx="1276532" cy="869416"/>
      </dsp:txXfrm>
    </dsp:sp>
    <dsp:sp modelId="{BE1EC6D4-9EFC-456E-8BEA-CE95F5B3912A}">
      <dsp:nvSpPr>
        <dsp:cNvPr id="0" name=""/>
        <dsp:cNvSpPr/>
      </dsp:nvSpPr>
      <dsp:spPr>
        <a:xfrm>
          <a:off x="1224141" y="288030"/>
          <a:ext cx="1666173" cy="166617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Українська мова </a:t>
          </a:r>
          <a:r>
            <a:rPr lang="uk-UA" sz="1300" kern="1200" dirty="0" smtClean="0"/>
            <a:t>-1;</a:t>
          </a: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Історія-1</a:t>
          </a:r>
          <a:endParaRPr lang="ru-RU" sz="1300" kern="1200" dirty="0"/>
        </a:p>
      </dsp:txBody>
      <dsp:txXfrm>
        <a:off x="1712152" y="776041"/>
        <a:ext cx="1178162" cy="1178162"/>
      </dsp:txXfrm>
    </dsp:sp>
    <dsp:sp modelId="{BC74A1C1-F5D3-4C7D-96D8-6BCA23917EE9}">
      <dsp:nvSpPr>
        <dsp:cNvPr id="0" name=""/>
        <dsp:cNvSpPr/>
      </dsp:nvSpPr>
      <dsp:spPr>
        <a:xfrm rot="5400000">
          <a:off x="2906459" y="219334"/>
          <a:ext cx="1666173" cy="1666173"/>
        </a:xfrm>
        <a:prstGeom prst="pieWedge">
          <a:avLst/>
        </a:prstGeom>
        <a:solidFill>
          <a:schemeClr val="accent2">
            <a:hueOff val="3494510"/>
            <a:satOff val="-663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Математика-2</a:t>
          </a:r>
          <a:endParaRPr lang="uk-UA" sz="1300" kern="1200" dirty="0" smtClean="0"/>
        </a:p>
      </dsp:txBody>
      <dsp:txXfrm rot="-5400000">
        <a:off x="2906459" y="707345"/>
        <a:ext cx="1178162" cy="1178162"/>
      </dsp:txXfrm>
    </dsp:sp>
    <dsp:sp modelId="{F52F5010-7101-4A8E-87C2-DA0DD986F0A0}">
      <dsp:nvSpPr>
        <dsp:cNvPr id="0" name=""/>
        <dsp:cNvSpPr/>
      </dsp:nvSpPr>
      <dsp:spPr>
        <a:xfrm rot="10800000">
          <a:off x="2906459" y="1962467"/>
          <a:ext cx="1666173" cy="1666173"/>
        </a:xfrm>
        <a:prstGeom prst="pieWedge">
          <a:avLst/>
        </a:prstGeom>
        <a:solidFill>
          <a:schemeClr val="accent2">
            <a:hueOff val="6989019"/>
            <a:satOff val="-1325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Технології-2</a:t>
          </a:r>
          <a:endParaRPr lang="ru-RU" sz="1300" kern="1200" dirty="0"/>
        </a:p>
      </dsp:txBody>
      <dsp:txXfrm rot="10800000">
        <a:off x="2906459" y="1962467"/>
        <a:ext cx="1178162" cy="1178162"/>
      </dsp:txXfrm>
    </dsp:sp>
    <dsp:sp modelId="{33C7AAD4-9796-4353-9948-F26CE7E5DADB}">
      <dsp:nvSpPr>
        <dsp:cNvPr id="0" name=""/>
        <dsp:cNvSpPr/>
      </dsp:nvSpPr>
      <dsp:spPr>
        <a:xfrm rot="16200000">
          <a:off x="1224141" y="1944223"/>
          <a:ext cx="1666173" cy="1666173"/>
        </a:xfrm>
        <a:prstGeom prst="pieWedg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Біологія-1</a:t>
          </a:r>
          <a:endParaRPr lang="ru-RU" sz="1300" kern="1200" dirty="0"/>
        </a:p>
      </dsp:txBody>
      <dsp:txXfrm rot="5400000">
        <a:off x="1712152" y="1944223"/>
        <a:ext cx="1178162" cy="1178162"/>
      </dsp:txXfrm>
    </dsp:sp>
    <dsp:sp modelId="{7BD279E2-9276-4E1F-9133-21CEDD0863AA}">
      <dsp:nvSpPr>
        <dsp:cNvPr id="0" name=""/>
        <dsp:cNvSpPr/>
      </dsp:nvSpPr>
      <dsp:spPr>
        <a:xfrm>
          <a:off x="2580343" y="1577670"/>
          <a:ext cx="575272" cy="50023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3A2E2-5C96-4E36-AB03-08AB15FDE338}">
      <dsp:nvSpPr>
        <dsp:cNvPr id="0" name=""/>
        <dsp:cNvSpPr/>
      </dsp:nvSpPr>
      <dsp:spPr>
        <a:xfrm rot="10800000">
          <a:off x="2580343" y="1770068"/>
          <a:ext cx="575272" cy="50023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0.11812</cdr:x>
      <cdr:y>0.85049</cdr:y>
    </cdr:from>
    <cdr:to>
      <cdr:x>0.24806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3456384"/>
          <a:ext cx="792088" cy="607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F148-81C6-4B25-86BC-B54F5E7FB3F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3B84-B37A-40DC-9427-36E2306BA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9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3B84-B37A-40DC-9427-36E2306BA6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6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D502F0-3D4B-47BB-A91F-EB68500B1E9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F0BEDB9-ADEC-47E4-8A36-19DB6A805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Швейцарсько-український Проект </a:t>
            </a:r>
            <a:r>
              <a:rPr lang="en-US" sz="1400" b="1" dirty="0"/>
              <a:t>DECIDE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b="1" dirty="0"/>
              <a:t>«ДЕЦЕНТРАЛІЗОВАНЕ УПРАВЛІННЯ ОСВІТОЮ В ТЕРИТОРІАЛЬНИХ ГРОМАДАХ В УМОВАХ ПРАВОВОГО РЕЖИМУ ВОЄННОГО СТАНУ»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/>
              <a:t>Розвиток освіти в </a:t>
            </a:r>
            <a:r>
              <a:rPr lang="uk-UA" sz="3600" i="1" dirty="0"/>
              <a:t>П</a:t>
            </a:r>
            <a:r>
              <a:rPr lang="uk-UA" sz="3600" i="1" dirty="0" smtClean="0"/>
              <a:t>ришибській  територіальній громаді.</a:t>
            </a:r>
          </a:p>
          <a:p>
            <a:r>
              <a:rPr lang="uk-UA" sz="3600" i="1" dirty="0" smtClean="0"/>
              <a:t>Виклики та перспективи розвитку. </a:t>
            </a:r>
          </a:p>
          <a:p>
            <a:pPr algn="just"/>
            <a:r>
              <a:rPr lang="uk-UA" sz="1500" dirty="0" smtClean="0"/>
              <a:t>Начальник відділу  освіти, культури, спорту </a:t>
            </a:r>
          </a:p>
          <a:p>
            <a:pPr algn="just"/>
            <a:r>
              <a:rPr lang="uk-UA" sz="1500" dirty="0" smtClean="0"/>
              <a:t>та туризму виконавчого комітету Пришибської </a:t>
            </a:r>
          </a:p>
          <a:p>
            <a:pPr algn="just"/>
            <a:r>
              <a:rPr lang="uk-UA" sz="1500" dirty="0" smtClean="0"/>
              <a:t>сільської ради  Світлана ГРИСЮК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0233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400" b="1" dirty="0" smtClean="0"/>
              <a:t>У листопаді-грудні </a:t>
            </a:r>
            <a:r>
              <a:rPr lang="uk-UA" sz="1400" b="1" dirty="0" smtClean="0"/>
              <a:t>20234 року </a:t>
            </a:r>
            <a:r>
              <a:rPr lang="uk-UA" sz="1400" b="1" dirty="0" smtClean="0"/>
              <a:t>провели ІІ етап  Всеукраїнських учнівських олімпіад з навчальних предметів: </a:t>
            </a:r>
            <a:r>
              <a:rPr lang="uk-UA" b="1" dirty="0" smtClean="0"/>
              <a:t>  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/>
              <a:t> </a:t>
            </a:r>
            <a:r>
              <a:rPr lang="ru-RU" dirty="0" smtClean="0"/>
              <a:t>У</a:t>
            </a:r>
            <a:r>
              <a:rPr lang="uk-UA" i="1" dirty="0" err="1" smtClean="0"/>
              <a:t>країнської</a:t>
            </a:r>
            <a:r>
              <a:rPr lang="uk-UA" i="1" dirty="0" smtClean="0"/>
              <a:t> мови та літератури                           Посіли 9 призових місць</a:t>
            </a:r>
          </a:p>
          <a:p>
            <a:pPr fontAlgn="base"/>
            <a:r>
              <a:rPr lang="uk-UA" i="1" dirty="0" smtClean="0"/>
              <a:t>Математики</a:t>
            </a:r>
          </a:p>
          <a:p>
            <a:pPr fontAlgn="base"/>
            <a:r>
              <a:rPr lang="uk-UA" i="1" dirty="0" smtClean="0"/>
              <a:t>Фізики</a:t>
            </a:r>
          </a:p>
          <a:p>
            <a:pPr fontAlgn="base"/>
            <a:r>
              <a:rPr lang="uk-UA" i="1" dirty="0" smtClean="0"/>
              <a:t>Хімії</a:t>
            </a:r>
          </a:p>
          <a:p>
            <a:pPr fontAlgn="base"/>
            <a:r>
              <a:rPr lang="uk-UA" i="1" dirty="0" smtClean="0"/>
              <a:t>Біології</a:t>
            </a:r>
          </a:p>
          <a:p>
            <a:pPr fontAlgn="base"/>
            <a:r>
              <a:rPr lang="uk-UA" i="1" dirty="0" smtClean="0"/>
              <a:t>Історії</a:t>
            </a:r>
          </a:p>
          <a:p>
            <a:pPr fontAlgn="base"/>
            <a:r>
              <a:rPr lang="uk-UA" i="1" dirty="0" smtClean="0"/>
              <a:t>Географії</a:t>
            </a:r>
          </a:p>
          <a:p>
            <a:pPr fontAlgn="base"/>
            <a:r>
              <a:rPr lang="uk-UA" i="1" dirty="0" smtClean="0"/>
              <a:t>Англійської мови</a:t>
            </a:r>
          </a:p>
          <a:p>
            <a:pPr fontAlgn="base"/>
            <a:r>
              <a:rPr lang="uk-UA" i="1" dirty="0" smtClean="0"/>
              <a:t>Інформаційних технологій</a:t>
            </a:r>
          </a:p>
          <a:p>
            <a:pPr fontAlgn="base"/>
            <a:r>
              <a:rPr lang="uk-UA" i="1" dirty="0" smtClean="0"/>
              <a:t>Астрономії</a:t>
            </a:r>
          </a:p>
          <a:p>
            <a:pPr fontAlgn="base"/>
            <a:r>
              <a:rPr lang="uk-UA" i="1" dirty="0" smtClean="0"/>
              <a:t>Трудового навчання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4589622"/>
              </p:ext>
            </p:extLst>
          </p:nvPr>
        </p:nvGraphicFramePr>
        <p:xfrm>
          <a:off x="3275856" y="1844824"/>
          <a:ext cx="573596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8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48932" cy="2304256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УС</a:t>
            </a:r>
            <a:r>
              <a:rPr lang="uk-UA" sz="1600" dirty="0" err="1" smtClean="0"/>
              <a:t>пішно</a:t>
            </a:r>
            <a:r>
              <a:rPr lang="uk-UA" sz="1600" dirty="0" smtClean="0"/>
              <a:t> </a:t>
            </a:r>
            <a:r>
              <a:rPr lang="uk-UA" sz="1600" dirty="0" smtClean="0"/>
              <a:t>впроваджується реформа шкільного харчування. Для ліцею «лідер» придбано сучасне обладнання. Відповідно до нових норм затверджені примірні  чотирьох тижневі меню на осінній,  зимовий, весняний та літній періоди. З   1 </a:t>
            </a:r>
            <a:r>
              <a:rPr lang="uk-UA" sz="1600" dirty="0" smtClean="0"/>
              <a:t>січня</a:t>
            </a:r>
            <a:r>
              <a:rPr lang="uk-UA" sz="1600" dirty="0" smtClean="0"/>
              <a:t> 2025 </a:t>
            </a:r>
            <a:r>
              <a:rPr lang="uk-UA" sz="1600" dirty="0" smtClean="0"/>
              <a:t>року вартість одноразового харчування в ЗЗСО  становить 40 грн, трьох разового харчування дитини в закладах дошкільної освіти </a:t>
            </a:r>
            <a:r>
              <a:rPr lang="uk-UA" sz="1600" dirty="0" smtClean="0"/>
              <a:t>ПРИЩИБСЬКОЇ</a:t>
            </a:r>
            <a:r>
              <a:rPr lang="uk-UA" sz="1600" dirty="0" smtClean="0"/>
              <a:t> </a:t>
            </a:r>
            <a:r>
              <a:rPr lang="uk-UA" sz="1600" dirty="0" smtClean="0"/>
              <a:t>сільської ради - 45 </a:t>
            </a:r>
            <a:r>
              <a:rPr lang="uk-UA" sz="1600" dirty="0" smtClean="0"/>
              <a:t>-50 грн</a:t>
            </a:r>
            <a:r>
              <a:rPr lang="uk-UA" sz="1600" dirty="0" smtClean="0"/>
              <a:t>. </a:t>
            </a:r>
            <a:br>
              <a:rPr lang="uk-UA" sz="1600" dirty="0" smtClean="0"/>
            </a:br>
            <a:endParaRPr lang="uk-UA" sz="1600" dirty="0"/>
          </a:p>
        </p:txBody>
      </p:sp>
      <p:pic>
        <p:nvPicPr>
          <p:cNvPr id="1028" name="Picture 4" descr="C:\Users\Vbook\Downloads\IMG_20240910_155238_66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948936"/>
            <a:ext cx="4680521" cy="25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book\Downloads\IMG_20240910_155239_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7444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9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04348" cy="720080"/>
          </a:xfrm>
        </p:spPr>
        <p:txBody>
          <a:bodyPr/>
          <a:lstStyle/>
          <a:p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>НАШІ ПАРТНЕРИ:</a:t>
            </a:r>
            <a:br>
              <a:rPr lang="uk-UA" sz="1800" b="1" dirty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>Підписана угода на обслуговування з Центром професійного розвитку педагогічних працівників </a:t>
            </a:r>
            <a:r>
              <a:rPr lang="uk-UA" sz="1800" b="1" dirty="0" err="1" smtClean="0"/>
              <a:t>кременчуцбкої</a:t>
            </a:r>
            <a:r>
              <a:rPr lang="uk-UA" sz="1800" b="1" dirty="0" smtClean="0"/>
              <a:t> міської ради. </a:t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>Методичний супровід навчання дітей з особливими освітніми потребами  здійснює  КОМУНАЛЬНА УСТАНОВА «</a:t>
            </a:r>
            <a:r>
              <a:rPr lang="uk-UA" sz="1800" b="1" dirty="0" err="1" smtClean="0"/>
              <a:t>інклюзивно</a:t>
            </a:r>
            <a:r>
              <a:rPr lang="uk-UA" sz="1800" b="1" dirty="0" smtClean="0"/>
              <a:t>-ресурсний центр ПІЩАНСЬКОЇ СІЛЬСЬКОЇ РАДИ»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ПІДПИСАНА УГОДА ПРО СПІВПРАЦЮ З ПОЛТАВСЬКОЮ АКАДЕМІЄЮ НЕПЕРЕРВНОЇ ОСВІТИ ІМ. </a:t>
            </a:r>
            <a:r>
              <a:rPr lang="uk-UA" sz="1800" b="1" dirty="0" err="1" smtClean="0"/>
              <a:t>м.в</a:t>
            </a:r>
            <a:r>
              <a:rPr lang="uk-UA" sz="1800" b="1" dirty="0" smtClean="0"/>
              <a:t>. </a:t>
            </a:r>
            <a:r>
              <a:rPr lang="uk-UA" sz="1800" b="1" dirty="0" err="1" smtClean="0"/>
              <a:t>остроградського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230646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Серпень 2024 </a:t>
            </a:r>
            <a:endParaRPr lang="ru-RU" dirty="0"/>
          </a:p>
        </p:txBody>
      </p:sp>
      <p:pic>
        <p:nvPicPr>
          <p:cNvPr id="4" name="Picture 2" descr="https://blogger.googleusercontent.com/img/b/R29vZ2xl/AVvXsEhdKgVYBX3ug1PjYCMbAaCUaSzug3NFSoFDCkJQY-uPjG6drayBWPBdWTOoo7o7ARUZzeTweDrxb8hd49HJ4MVFSKOM2aCmVYjwgw6z-KQNNqNSAsTGSerGtBIvo-5K_84X-DJgicgl_1OQIa3lWOlqWscG9dcM4uwaVdlJR8MHYMUg46Aelda5Tpd3TlTg/w640-h482/%D0%B7%D0%BE%D0%B1%D1%80%D0%B0%D0%B6%D0%B5%D0%BD%D0%BD%D1%8F_viber_2024-09-01_12-54-39-6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753277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1628800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Педагоги ліцею повсякчас прагнуть до підвищення своєї фахової майстерності. У цьому їм допомагають фахівці Полтавської академії неперервної освіти та консультанти Кременчуцького центру професійного розвитку педагогів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75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Відкрито кабінет безпеки у 2023 році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200" b="0" dirty="0" smtClean="0">
                <a:latin typeface="Poppins"/>
              </a:rPr>
              <a:t>Кабінет облаштований відповідно до рекомендацій Міністерства освіти і науки України. Простір розділили на спеціальні зони, згідно з вимогами:</a:t>
            </a:r>
          </a:p>
          <a:p>
            <a:pPr>
              <a:buFont typeface="Arial"/>
              <a:buChar char="•"/>
            </a:pPr>
            <a:r>
              <a:rPr lang="uk-UA" sz="1200" b="0" dirty="0" smtClean="0">
                <a:latin typeface="Poppins"/>
              </a:rPr>
              <a:t>пожежна безпека</a:t>
            </a:r>
          </a:p>
          <a:p>
            <a:pPr>
              <a:buFont typeface="Arial"/>
              <a:buChar char="•"/>
            </a:pPr>
            <a:r>
              <a:rPr lang="uk-UA" sz="1200" b="0" dirty="0" smtClean="0">
                <a:latin typeface="Poppins"/>
              </a:rPr>
              <a:t>мінна безпека</a:t>
            </a:r>
          </a:p>
          <a:p>
            <a:pPr>
              <a:buFont typeface="Arial"/>
              <a:buChar char="•"/>
            </a:pPr>
            <a:r>
              <a:rPr lang="uk-UA" sz="1200" b="0" dirty="0" smtClean="0">
                <a:latin typeface="Poppins"/>
              </a:rPr>
              <a:t>цивільний захист</a:t>
            </a:r>
          </a:p>
          <a:p>
            <a:pPr>
              <a:buFont typeface="Arial"/>
              <a:buChar char="•"/>
            </a:pPr>
            <a:r>
              <a:rPr lang="uk-UA" sz="1200" b="0" dirty="0" smtClean="0">
                <a:latin typeface="Poppins"/>
              </a:rPr>
              <a:t>правила дорожнього руху</a:t>
            </a:r>
          </a:p>
          <a:p>
            <a:pPr>
              <a:buFont typeface="Arial"/>
              <a:buChar char="•"/>
            </a:pPr>
            <a:r>
              <a:rPr lang="uk-UA" sz="1200" b="0" dirty="0" err="1" smtClean="0">
                <a:latin typeface="Poppins"/>
              </a:rPr>
              <a:t>домедична</a:t>
            </a:r>
            <a:r>
              <a:rPr lang="uk-UA" sz="1200" b="0" dirty="0" smtClean="0">
                <a:latin typeface="Poppins"/>
              </a:rPr>
              <a:t> допомога.</a:t>
            </a:r>
          </a:p>
          <a:p>
            <a:r>
              <a:rPr lang="uk-UA" sz="1200" b="0" dirty="0" smtClean="0">
                <a:latin typeface="Poppins"/>
              </a:rPr>
              <a:t>Приміщення обладнали не лише наочними матеріалами, а також справжнім одягом рятувальників, поліцейських, військових, медиків, інтерактивними </a:t>
            </a:r>
            <a:r>
              <a:rPr lang="uk-UA" sz="1200" b="0" dirty="0" err="1" smtClean="0">
                <a:latin typeface="Poppins"/>
              </a:rPr>
              <a:t>цікавинками</a:t>
            </a:r>
            <a:r>
              <a:rPr lang="uk-UA" sz="1200" b="0" dirty="0" smtClean="0">
                <a:latin typeface="Poppins"/>
              </a:rPr>
              <a:t>, щоб </a:t>
            </a:r>
            <a:r>
              <a:rPr lang="uk-UA" sz="1200" b="0" dirty="0" err="1" smtClean="0">
                <a:latin typeface="Poppins"/>
              </a:rPr>
              <a:t>уроки</a:t>
            </a:r>
            <a:r>
              <a:rPr lang="uk-UA" sz="1200" b="0" dirty="0" smtClean="0">
                <a:latin typeface="Poppins"/>
              </a:rPr>
              <a:t> у класі безпеки стали ще цікавішими.</a:t>
            </a:r>
          </a:p>
          <a:p>
            <a:r>
              <a:rPr lang="uk-UA" sz="1200" b="0" dirty="0" smtClean="0">
                <a:latin typeface="Poppins"/>
              </a:rPr>
              <a:t>У день відкриття простору учні прослухали урок безпеки від фахівців ДСНС та вчителів, і показали, що попри вік, вони обізнані в цій сфері. У свою чергу рятувальники продемонстрували учням пізнавальні відео та пограли з ними в тематичні ігри.</a:t>
            </a:r>
          </a:p>
          <a:p>
            <a:r>
              <a:rPr lang="uk-UA" sz="1200" b="0" dirty="0" smtClean="0">
                <a:latin typeface="Poppins"/>
              </a:rPr>
              <a:t>Мета таких “Класів безпеки” — навчити українських дітей основ безпеки життєдіяльності та цивільного захисту.</a:t>
            </a:r>
          </a:p>
          <a:p>
            <a:r>
              <a:rPr lang="uk-UA" sz="1200" b="0" dirty="0" smtClean="0">
                <a:latin typeface="Poppins"/>
              </a:rPr>
              <a:t>“Клас безпеки” — це всеукраїнський </a:t>
            </a:r>
            <a:r>
              <a:rPr lang="uk-UA" sz="1200" b="0" dirty="0" err="1" smtClean="0">
                <a:latin typeface="Poppins"/>
              </a:rPr>
              <a:t>проєкт</a:t>
            </a:r>
            <a:r>
              <a:rPr lang="uk-UA" sz="1200" b="0" dirty="0" smtClean="0">
                <a:latin typeface="Poppins"/>
              </a:rPr>
              <a:t>, мета якого вивчення правил пожежної, мінної безпеки та цивільного захисту, ознайомлення з алгоритмом дій у разі виникнення надзвичайних ситуацій, формування в учнів навичок надання </a:t>
            </a:r>
            <a:r>
              <a:rPr lang="uk-UA" sz="1200" b="0" dirty="0" err="1" smtClean="0">
                <a:latin typeface="Poppins"/>
              </a:rPr>
              <a:t>домедичної</a:t>
            </a:r>
            <a:r>
              <a:rPr lang="uk-UA" sz="1200" b="0" dirty="0" smtClean="0">
                <a:latin typeface="Poppins"/>
              </a:rPr>
              <a:t> допомоги. </a:t>
            </a:r>
            <a:r>
              <a:rPr lang="uk-UA" sz="1200" b="0" dirty="0" err="1" smtClean="0">
                <a:latin typeface="Poppins"/>
              </a:rPr>
              <a:t>Проєкт</a:t>
            </a:r>
            <a:r>
              <a:rPr lang="uk-UA" sz="1200" b="0" dirty="0" smtClean="0">
                <a:latin typeface="Poppins"/>
              </a:rPr>
              <a:t> реалізує Міністерство освіти на виконання доручення прем’єра щодо створення безпечних умов для учасників освітнього процесу в умовах воєнного стану.</a:t>
            </a:r>
          </a:p>
          <a:p>
            <a:r>
              <a:rPr lang="uk-UA" sz="1200" b="0" dirty="0" smtClean="0">
                <a:latin typeface="Poppins"/>
              </a:rPr>
              <a:t>Заняття відбуватимуться за розкладом, проводитимуть їх педагоги школи, а також залучатимуться інші фахівці.</a:t>
            </a:r>
          </a:p>
          <a:p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35771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04348" cy="1008112"/>
          </a:xfrm>
        </p:spPr>
        <p:txBody>
          <a:bodyPr/>
          <a:lstStyle/>
          <a:p>
            <a:pPr algn="ctr"/>
            <a:r>
              <a:rPr lang="uk-UA" dirty="0" smtClean="0"/>
              <a:t>Заняття проводять фахівці амбулаторії, ДСНС, ВІЙСЬКОВІ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20" y="1100138"/>
            <a:ext cx="5603184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4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/>
          <a:lstStyle/>
          <a:p>
            <a:r>
              <a:rPr lang="uk-UA" dirty="0" smtClean="0"/>
              <a:t>Покращення матеріально-технічної бази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Загальний обсяг фінансування у 2024 році-26 млн. 106 тис. 592 грн.</a:t>
            </a:r>
          </a:p>
          <a:p>
            <a:r>
              <a:rPr lang="uk-UA" sz="1800" dirty="0" smtClean="0"/>
              <a:t>Видатки загального фонду становили -18 млн. 740 тис. 234 грн., спеціального-7 млн. 366 тис. 358 грн.</a:t>
            </a:r>
          </a:p>
          <a:p>
            <a:r>
              <a:rPr lang="uk-UA" sz="1800" dirty="0" smtClean="0"/>
              <a:t>Загальні видатки місцевого бюджету-12 млн. 226 тис. 015 грн.</a:t>
            </a:r>
          </a:p>
          <a:p>
            <a:r>
              <a:rPr lang="uk-UA" sz="1800" dirty="0" smtClean="0"/>
              <a:t>Освітня субвенція-6 млн. 475 тис. 314 грн.</a:t>
            </a:r>
          </a:p>
          <a:p>
            <a:r>
              <a:rPr lang="uk-UA" sz="1800" dirty="0" smtClean="0"/>
              <a:t>Субвенція на корекційно-розвиткові години-38 тис. 905 грн.</a:t>
            </a:r>
          </a:p>
          <a:p>
            <a:r>
              <a:rPr lang="uk-UA" sz="1800" dirty="0" smtClean="0"/>
              <a:t>Отримано субвенція на харчування для учнів 1-4 класів 89 тис.</a:t>
            </a:r>
          </a:p>
        </p:txBody>
      </p:sp>
    </p:spTree>
    <p:extLst>
      <p:ext uri="{BB962C8B-B14F-4D97-AF65-F5344CB8AC3E}">
        <p14:creationId xmlns:p14="http://schemas.microsoft.com/office/powerpoint/2010/main" val="391370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Покращення матеріально-технічної бази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Благодійні надходження -602 тис. – плата за харчування</a:t>
            </a:r>
          </a:p>
          <a:p>
            <a:r>
              <a:rPr lang="uk-UA" dirty="0"/>
              <a:t>Загальні видатки на заклади освіти становили – 18 млн. 23 тис. 505 грн.</a:t>
            </a:r>
          </a:p>
          <a:p>
            <a:r>
              <a:rPr lang="uk-UA" dirty="0"/>
              <a:t>Дошкільна освіта-3 млн. 419 тис. 192 грн., на заробітну плату  витрачено -2 млн. 240 тис. 192 грн. </a:t>
            </a:r>
          </a:p>
          <a:p>
            <a:r>
              <a:rPr lang="uk-UA" dirty="0"/>
              <a:t>Іші-1 млн. 179 тис. 175 грн.-енергоносії, дрова, продукти харчування, послуги, канцелярське приладдя та господарчі товари.</a:t>
            </a:r>
          </a:p>
          <a:p>
            <a:r>
              <a:rPr lang="uk-UA" dirty="0"/>
              <a:t>По ліцею: 2 млн. 084 тис. 557 грн.-зарплата персоналу, Електроенергія-363 тис. 109 грн.. Природній газ-185 тис. 179 грн.</a:t>
            </a:r>
          </a:p>
          <a:p>
            <a:r>
              <a:rPr lang="uk-UA" dirty="0"/>
              <a:t>Закупівля продуктів харчування становить-540 тис. грн. 863 грн.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86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Покращення матеріально-технічної бази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Утримання автобусів:</a:t>
            </a:r>
          </a:p>
          <a:p>
            <a:r>
              <a:rPr lang="uk-UA" dirty="0" smtClean="0"/>
              <a:t>Паливно-мастильні матеріали-642 тис. 426 грн.</a:t>
            </a:r>
          </a:p>
          <a:p>
            <a:r>
              <a:rPr lang="uk-UA" dirty="0" smtClean="0"/>
              <a:t>Обслуговування та ремонт шкільних автобусів-319 тис. 130 грн.</a:t>
            </a:r>
          </a:p>
          <a:p>
            <a:r>
              <a:rPr lang="uk-UA" dirty="0" smtClean="0"/>
              <a:t>Придбання медикаментів, </a:t>
            </a:r>
            <a:r>
              <a:rPr lang="uk-UA" dirty="0" err="1" smtClean="0"/>
              <a:t>діз</a:t>
            </a:r>
            <a:r>
              <a:rPr lang="uk-UA" dirty="0" smtClean="0"/>
              <a:t>. засобів-2 тис. 855 грн.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Основні задачі освіти на 2025-2026 навчальний рік: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00628"/>
            <a:ext cx="7516316" cy="3984556"/>
          </a:xfrm>
        </p:spPr>
        <p:txBody>
          <a:bodyPr/>
          <a:lstStyle/>
          <a:p>
            <a:r>
              <a:rPr lang="uk-UA" b="0" dirty="0" smtClean="0"/>
              <a:t>Дистанційне</a:t>
            </a:r>
            <a:r>
              <a:rPr lang="ru-RU" b="0" dirty="0" smtClean="0"/>
              <a:t> </a:t>
            </a:r>
            <a:r>
              <a:rPr lang="ru-RU" b="0" dirty="0" err="1" smtClean="0"/>
              <a:t>навчання</a:t>
            </a:r>
            <a:r>
              <a:rPr lang="ru-RU" b="0" dirty="0"/>
              <a:t> </a:t>
            </a:r>
            <a:r>
              <a:rPr lang="ru-RU" b="0" dirty="0" err="1" smtClean="0"/>
              <a:t>зстосовується</a:t>
            </a:r>
            <a:r>
              <a:rPr lang="ru-RU" b="0" dirty="0" smtClean="0"/>
              <a:t> у </a:t>
            </a:r>
            <a:r>
              <a:rPr lang="ru-RU" b="0" dirty="0" err="1" smtClean="0"/>
              <a:t>вмключних</a:t>
            </a:r>
            <a:r>
              <a:rPr lang="ru-RU" b="0" dirty="0" smtClean="0"/>
              <a:t> </a:t>
            </a:r>
            <a:r>
              <a:rPr lang="ru-RU" b="0" dirty="0" err="1" smtClean="0"/>
              <a:t>випадках</a:t>
            </a:r>
            <a:endParaRPr lang="ru-RU" b="0" dirty="0"/>
          </a:p>
          <a:p>
            <a:r>
              <a:rPr lang="ru-RU" b="0" dirty="0" err="1" smtClean="0"/>
              <a:t>Ліквідація</a:t>
            </a:r>
            <a:r>
              <a:rPr lang="ru-RU" b="0" dirty="0" smtClean="0"/>
              <a:t> </a:t>
            </a:r>
            <a:r>
              <a:rPr lang="ru-RU" b="0" dirty="0" err="1" smtClean="0"/>
              <a:t>малокомплектних</a:t>
            </a:r>
            <a:r>
              <a:rPr lang="ru-RU" b="0" dirty="0" smtClean="0"/>
              <a:t> </a:t>
            </a:r>
            <a:r>
              <a:rPr lang="ru-RU" b="0" dirty="0" err="1" smtClean="0"/>
              <a:t>шкіл</a:t>
            </a:r>
            <a:endParaRPr lang="ru-RU" b="0" dirty="0"/>
          </a:p>
          <a:p>
            <a:r>
              <a:rPr lang="ru-RU" b="0" dirty="0"/>
              <a:t>Реформа </a:t>
            </a:r>
            <a:r>
              <a:rPr lang="ru-RU" b="0" dirty="0" err="1"/>
              <a:t>старшої</a:t>
            </a:r>
            <a:r>
              <a:rPr lang="ru-RU" b="0" dirty="0"/>
              <a:t> </a:t>
            </a:r>
            <a:r>
              <a:rPr lang="ru-RU" b="0" dirty="0" err="1"/>
              <a:t>профільної</a:t>
            </a:r>
            <a:r>
              <a:rPr lang="ru-RU" b="0" dirty="0"/>
              <a:t> </a:t>
            </a:r>
            <a:r>
              <a:rPr lang="ru-RU" b="0" dirty="0" err="1"/>
              <a:t>школи</a:t>
            </a:r>
            <a:endParaRPr lang="ru-RU" b="0" dirty="0"/>
          </a:p>
          <a:p>
            <a:r>
              <a:rPr lang="ru-RU" b="0" dirty="0" err="1"/>
              <a:t>Формування</a:t>
            </a:r>
            <a:r>
              <a:rPr lang="ru-RU" b="0" dirty="0"/>
              <a:t> </a:t>
            </a:r>
            <a:r>
              <a:rPr lang="ru-RU" b="0" dirty="0" err="1"/>
              <a:t>мережі</a:t>
            </a:r>
            <a:r>
              <a:rPr lang="ru-RU" b="0" dirty="0"/>
              <a:t> </a:t>
            </a:r>
            <a:r>
              <a:rPr lang="ru-RU" b="0" dirty="0" err="1"/>
              <a:t>ліцеїв</a:t>
            </a:r>
            <a:endParaRPr lang="ru-RU" b="0" dirty="0"/>
          </a:p>
          <a:p>
            <a:r>
              <a:rPr lang="ru-RU" b="0" dirty="0"/>
              <a:t>“</a:t>
            </a:r>
            <a:r>
              <a:rPr lang="ru-RU" b="0" dirty="0" err="1"/>
              <a:t>Освіта</a:t>
            </a:r>
            <a:r>
              <a:rPr lang="ru-RU" b="0" dirty="0"/>
              <a:t> для </a:t>
            </a:r>
            <a:r>
              <a:rPr lang="ru-RU" b="0" dirty="0" err="1"/>
              <a:t>життя</a:t>
            </a:r>
            <a:r>
              <a:rPr lang="ru-RU" b="0" dirty="0"/>
              <a:t>” -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означає</a:t>
            </a:r>
            <a:r>
              <a:rPr lang="ru-RU" b="0" dirty="0"/>
              <a:t> і як буде </a:t>
            </a:r>
            <a:r>
              <a:rPr lang="ru-RU" b="0" dirty="0" err="1"/>
              <a:t>запроваджуватися</a:t>
            </a:r>
            <a:endParaRPr lang="ru-RU" b="0" dirty="0"/>
          </a:p>
          <a:p>
            <a:r>
              <a:rPr lang="ru-RU" b="0" dirty="0" err="1" smtClean="0"/>
              <a:t>Нові</a:t>
            </a:r>
            <a:r>
              <a:rPr lang="ru-RU" b="0" dirty="0" smtClean="0"/>
              <a:t> </a:t>
            </a:r>
            <a:r>
              <a:rPr lang="ru-RU" b="0" dirty="0"/>
              <a:t>предмет в </a:t>
            </a:r>
            <a:r>
              <a:rPr lang="ru-RU" b="0" dirty="0" err="1"/>
              <a:t>шкільній</a:t>
            </a:r>
            <a:r>
              <a:rPr lang="ru-RU" b="0" dirty="0"/>
              <a:t> </a:t>
            </a:r>
            <a:r>
              <a:rPr lang="ru-RU" b="0" dirty="0" err="1" smtClean="0"/>
              <a:t>програмі</a:t>
            </a:r>
            <a:endParaRPr lang="ru-RU" b="0" dirty="0"/>
          </a:p>
          <a:p>
            <a:r>
              <a:rPr lang="ru-RU" b="0" dirty="0" err="1"/>
              <a:t>Нові</a:t>
            </a:r>
            <a:r>
              <a:rPr lang="ru-RU" b="0" dirty="0"/>
              <a:t> </a:t>
            </a:r>
            <a:r>
              <a:rPr lang="ru-RU" b="0" dirty="0" err="1"/>
              <a:t>підходи</a:t>
            </a:r>
            <a:r>
              <a:rPr lang="ru-RU" b="0" dirty="0"/>
              <a:t> у </a:t>
            </a:r>
            <a:r>
              <a:rPr lang="ru-RU" b="0" dirty="0" err="1"/>
              <a:t>підготовці</a:t>
            </a:r>
            <a:r>
              <a:rPr lang="ru-RU" b="0" dirty="0"/>
              <a:t> </a:t>
            </a:r>
            <a:r>
              <a:rPr lang="ru-RU" b="0" dirty="0" err="1"/>
              <a:t>підручників</a:t>
            </a:r>
            <a:endParaRPr lang="ru-RU" b="0" dirty="0"/>
          </a:p>
          <a:p>
            <a:r>
              <a:rPr lang="ru-RU" b="0" dirty="0" err="1"/>
              <a:t>Сертифікація</a:t>
            </a:r>
            <a:r>
              <a:rPr lang="ru-RU" b="0" dirty="0"/>
              <a:t> </a:t>
            </a:r>
            <a:r>
              <a:rPr lang="ru-RU" b="0" dirty="0" err="1" smtClean="0"/>
              <a:t>вчителі</a:t>
            </a:r>
            <a:endParaRPr lang="ru-RU" b="0" dirty="0"/>
          </a:p>
          <a:p>
            <a:r>
              <a:rPr lang="ru-RU" b="0" dirty="0" err="1"/>
              <a:t>Освіта</a:t>
            </a:r>
            <a:r>
              <a:rPr lang="ru-RU" b="0" dirty="0"/>
              <a:t> для </a:t>
            </a:r>
            <a:r>
              <a:rPr lang="ru-RU" b="0" dirty="0" err="1"/>
              <a:t>дітей</a:t>
            </a:r>
            <a:r>
              <a:rPr lang="ru-RU" b="0" dirty="0"/>
              <a:t> з </a:t>
            </a:r>
            <a:r>
              <a:rPr lang="ru-RU" b="0" dirty="0" err="1"/>
              <a:t>особливими</a:t>
            </a:r>
            <a:r>
              <a:rPr lang="ru-RU" b="0" dirty="0"/>
              <a:t> </a:t>
            </a:r>
            <a:r>
              <a:rPr lang="ru-RU" b="0" dirty="0" err="1"/>
              <a:t>освітніми</a:t>
            </a:r>
            <a:r>
              <a:rPr lang="ru-RU" b="0" dirty="0"/>
              <a:t> </a:t>
            </a:r>
            <a:r>
              <a:rPr lang="ru-RU" b="0" dirty="0" smtClean="0"/>
              <a:t>потребами</a:t>
            </a:r>
          </a:p>
          <a:p>
            <a:r>
              <a:rPr lang="uk-UA" b="0" dirty="0" smtClean="0"/>
              <a:t>Продовження реформи НУШ</a:t>
            </a:r>
          </a:p>
          <a:p>
            <a:r>
              <a:rPr lang="uk-UA" b="0" dirty="0" smtClean="0"/>
              <a:t>Професійний розвиток педагогів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3555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 громаді діє ЛІЦЕЙ «ЛІДЕР». Навчається </a:t>
            </a:r>
            <a:r>
              <a:rPr lang="uk-UA" dirty="0" smtClean="0"/>
              <a:t>186 </a:t>
            </a:r>
            <a:r>
              <a:rPr lang="uk-UA" dirty="0" smtClean="0"/>
              <a:t>учнів </a:t>
            </a:r>
            <a:r>
              <a:rPr lang="uk-UA" dirty="0" smtClean="0"/>
              <a:t>з 13 сіл. Мережа закладів оптимізована до 2022 року. Закрито 3 школи.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   Діє ЗАКЛАД ДОШКІЛЬНОЇ ОСВІТИ (ЦЕНТР РОЗВИТКУ ДИТИНИ ) «ВЕСЕЛКА»</a:t>
            </a:r>
          </a:p>
          <a:p>
            <a:r>
              <a:rPr lang="uk-UA" dirty="0" smtClean="0"/>
              <a:t>Відвідують </a:t>
            </a:r>
            <a:r>
              <a:rPr lang="uk-UA" dirty="0" smtClean="0"/>
              <a:t>32 вихованці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Мережа закладів освіти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0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588324" cy="4347821"/>
          </a:xfrm>
        </p:spPr>
        <p:txBody>
          <a:bodyPr>
            <a:normAutofit/>
          </a:bodyPr>
          <a:lstStyle/>
          <a:p>
            <a:r>
              <a:rPr lang="uk-UA" dirty="0" smtClean="0"/>
              <a:t>Виховання та безпека:</a:t>
            </a:r>
            <a:endParaRPr lang="uk-UA" b="0" dirty="0" smtClean="0"/>
          </a:p>
          <a:p>
            <a:r>
              <a:rPr lang="uk-UA" b="0" dirty="0" smtClean="0"/>
              <a:t>Активне впровадження комп'ютерних технологій на уроках та в позаурочний час.</a:t>
            </a:r>
          </a:p>
          <a:p>
            <a:r>
              <a:rPr lang="uk-UA" b="0" dirty="0" smtClean="0"/>
              <a:t>Спрямування виховної роботи на забезпечення професійної орієнтації учнів.</a:t>
            </a:r>
          </a:p>
          <a:p>
            <a:r>
              <a:rPr lang="uk-UA" b="0" dirty="0" smtClean="0"/>
              <a:t>Робота з попередження дитячої бездоглядності та правопорушень.</a:t>
            </a:r>
          </a:p>
          <a:p>
            <a:r>
              <a:rPr lang="uk-UA" b="0" dirty="0" smtClean="0"/>
              <a:t>Зміцнення роботи з батьками для попередження та профілактики дитячого травматизму.</a:t>
            </a:r>
          </a:p>
          <a:p>
            <a:r>
              <a:rPr lang="uk-UA" b="0" dirty="0" smtClean="0"/>
              <a:t>Забезпечення системи з питань охорони праці та безпеки життєдіяльності.</a:t>
            </a:r>
          </a:p>
          <a:p>
            <a:r>
              <a:rPr lang="uk-UA" dirty="0" smtClean="0"/>
              <a:t>Розвиток позаурочної діяльності:</a:t>
            </a:r>
            <a:endParaRPr lang="uk-UA" b="0" dirty="0" smtClean="0"/>
          </a:p>
          <a:p>
            <a:r>
              <a:rPr lang="uk-UA" b="0" dirty="0" smtClean="0"/>
              <a:t>Розширення мережі гуртків та удосконалення методів набору учнів до них.</a:t>
            </a:r>
          </a:p>
          <a:p>
            <a:r>
              <a:rPr lang="uk-UA" b="0" dirty="0" smtClean="0"/>
              <a:t>Удосконалення роботи бібліотеки з публічною презентацією її роботи.</a:t>
            </a:r>
          </a:p>
          <a:p>
            <a:pPr fontAlgn="ctr"/>
            <a:r>
              <a:rPr lang="uk-UA" dirty="0" smtClean="0"/>
              <a:t>Загальна мета: </a:t>
            </a:r>
          </a:p>
          <a:p>
            <a:r>
              <a:rPr lang="uk-UA" dirty="0" smtClean="0"/>
              <a:t>Збереження життя дітей та зміцнення їхнього здоров'я.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0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Моя позиція щодо реформування освіти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948364" cy="4419829"/>
          </a:xfrm>
        </p:spPr>
        <p:txBody>
          <a:bodyPr>
            <a:noAutofit/>
          </a:bodyPr>
          <a:lstStyle/>
          <a:p>
            <a:pPr algn="just"/>
            <a:r>
              <a:rPr lang="uk-UA" sz="1400" dirty="0" smtClean="0"/>
              <a:t>      Реформа  освіти триває 7 рік. Активно обговорюється мережа майбутніх закладів.</a:t>
            </a:r>
          </a:p>
          <a:p>
            <a:pPr algn="just" fontAlgn="base"/>
            <a:r>
              <a:rPr lang="uk-UA" sz="1400" dirty="0" smtClean="0"/>
              <a:t>       З 2027 року в Україні запроваджується трирічна профільна середня освіта       (10–12 класи) за двома спрямуваннями:</a:t>
            </a:r>
          </a:p>
          <a:p>
            <a:pPr algn="just" fontAlgn="base"/>
            <a:r>
              <a:rPr lang="uk-UA" sz="1400" dirty="0" smtClean="0"/>
              <a:t>        академічним: орієнтація на продовження навчання в закладах вищої освіти;</a:t>
            </a:r>
          </a:p>
          <a:p>
            <a:pPr algn="just" fontAlgn="base"/>
            <a:r>
              <a:rPr lang="uk-UA" sz="1400" dirty="0" smtClean="0"/>
              <a:t>       професійним: здобуття професії. </a:t>
            </a:r>
          </a:p>
          <a:p>
            <a:pPr algn="just" fontAlgn="base"/>
            <a:r>
              <a:rPr lang="uk-UA" sz="1400" dirty="0"/>
              <a:t> </a:t>
            </a:r>
            <a:r>
              <a:rPr lang="uk-UA" sz="1400" dirty="0" smtClean="0"/>
              <a:t>       Причиною названа посилення </a:t>
            </a:r>
            <a:r>
              <a:rPr lang="ru-RU" sz="1400" b="0" dirty="0" smtClean="0"/>
              <a:t> </a:t>
            </a:r>
            <a:r>
              <a:rPr lang="uk-UA" sz="1400" dirty="0" smtClean="0"/>
              <a:t>нерівності  між  сільськими й міськими школами за якістю та доступністю освіти.  Відставання у читанні, математиці, природничо-наукових дисциплінах. Дані приводяться загалом по країні. Так, і з цим не поспориш. Але теж саме ми спостерігаємо і в містах. Падіння рівня знань загалом. Причини відомі. На мою думку сьогодні, особливо в умовах війни, тотального дефіциту  педагогічних кадрів, технічного, матеріального забезпечення закладів загальної середньої освіти реформа не відповідає вимогам суспільства. Така громада, як </a:t>
            </a:r>
            <a:r>
              <a:rPr lang="uk-UA" sz="1400" dirty="0" err="1" smtClean="0"/>
              <a:t>Пришибська</a:t>
            </a:r>
            <a:r>
              <a:rPr lang="uk-UA" sz="1400" dirty="0" smtClean="0"/>
              <a:t>, знаходиться в Полтавської області, але розташована між Полтавським, </a:t>
            </a:r>
            <a:r>
              <a:rPr lang="uk-UA" sz="1400" dirty="0" err="1" smtClean="0"/>
              <a:t>Єристівським</a:t>
            </a:r>
            <a:r>
              <a:rPr lang="uk-UA" sz="1400" dirty="0" smtClean="0"/>
              <a:t> ГЗК, що не уможливлює підвезення учнів до інших закладів. Відстань до ліцею для багатьох учнів складає 23 км. До найближчого ліцею -45 км. Але наш ліцей вимогам </a:t>
            </a:r>
            <a:r>
              <a:rPr lang="uk-UA" sz="1400" dirty="0"/>
              <a:t>10-11 </a:t>
            </a:r>
            <a:r>
              <a:rPr lang="uk-UA" sz="1400" dirty="0" smtClean="0"/>
              <a:t>класу не відповідає. Закон України «Про освіту» гарантує всім рівні можливості у отриманні загальної середньої освіти. Закриття 10-11 класів ляже на плечі батьків і приведе до вимирання села. Це реалії. Також при умові виконанні рішення сесії Полтавської обласної ради всі витрати лягають на бюджет громади.</a:t>
            </a:r>
          </a:p>
          <a:p>
            <a:pPr algn="just" fontAlgn="base"/>
            <a:r>
              <a:rPr lang="uk-UA" sz="1400" dirty="0" smtClean="0"/>
              <a:t>         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41581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4000" dirty="0" smtClean="0"/>
              <a:t>             ДЯКУЮ ЗА УВАГУ!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381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Позашкільна робота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3840540"/>
          </a:xfrm>
        </p:spPr>
        <p:txBody>
          <a:bodyPr>
            <a:noAutofit/>
          </a:bodyPr>
          <a:lstStyle/>
          <a:p>
            <a:r>
              <a:rPr lang="uk-UA" sz="2400" dirty="0" smtClean="0"/>
              <a:t>В Пришибській ТГ діє ГО «КОЛОС» Кременчуцького району Полтавської області. Фінансується громадою. Учні мають можливість відвідувати  секції:</a:t>
            </a:r>
          </a:p>
          <a:p>
            <a:r>
              <a:rPr lang="uk-UA" sz="2400" dirty="0" smtClean="0"/>
              <a:t>-футболу;</a:t>
            </a:r>
          </a:p>
          <a:p>
            <a:r>
              <a:rPr lang="uk-UA" sz="2400" dirty="0" smtClean="0"/>
              <a:t>-шахи;</a:t>
            </a:r>
          </a:p>
          <a:p>
            <a:r>
              <a:rPr lang="uk-UA" sz="2400" dirty="0" smtClean="0"/>
              <a:t>-шашки;</a:t>
            </a:r>
          </a:p>
          <a:p>
            <a:r>
              <a:rPr lang="uk-UA" sz="2400" dirty="0" smtClean="0"/>
              <a:t>-волейбол.</a:t>
            </a:r>
          </a:p>
          <a:p>
            <a:r>
              <a:rPr lang="uk-UA" sz="2400" dirty="0" smtClean="0"/>
              <a:t>При школі </a:t>
            </a:r>
            <a:r>
              <a:rPr lang="uk-UA" sz="2400" dirty="0" smtClean="0"/>
              <a:t>діяло  </a:t>
            </a:r>
            <a:r>
              <a:rPr lang="uk-UA" sz="2400" dirty="0" smtClean="0"/>
              <a:t>11 гуртків, які фінансуються за кошти громади.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712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КАДРОВИЙ ПОТЕНЦІАЛ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В ЛІЦЕЇ  «ЛІДЕР» працює </a:t>
            </a:r>
            <a:r>
              <a:rPr lang="uk-UA" sz="3200" dirty="0" smtClean="0"/>
              <a:t>27 </a:t>
            </a:r>
            <a:r>
              <a:rPr lang="uk-UA" sz="3200" dirty="0" smtClean="0"/>
              <a:t>педагогічних працівників.</a:t>
            </a:r>
          </a:p>
          <a:p>
            <a:r>
              <a:rPr lang="uk-UA" sz="3200" dirty="0" smtClean="0"/>
              <a:t>Середній вік- 40 років.</a:t>
            </a:r>
          </a:p>
          <a:p>
            <a:r>
              <a:rPr lang="uk-UA" sz="3200" dirty="0" smtClean="0"/>
              <a:t>В ЗДО (ЦРД) «ВЕСЕЛКА» 5 ПРАЦІВНИКІВ</a:t>
            </a:r>
          </a:p>
          <a:p>
            <a:r>
              <a:rPr lang="uk-UA" sz="3200" dirty="0" smtClean="0"/>
              <a:t>Кадрами  у 2024 році забезпечені 100%. </a:t>
            </a:r>
          </a:p>
          <a:p>
            <a:r>
              <a:rPr lang="uk-UA" sz="3200" dirty="0" smtClean="0"/>
              <a:t>Громада забезпечує житлом.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5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  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88324" cy="864096"/>
          </a:xfrm>
        </p:spPr>
        <p:txBody>
          <a:bodyPr/>
          <a:lstStyle/>
          <a:p>
            <a:pPr algn="ctr"/>
            <a:r>
              <a:rPr lang="uk-UA" b="1" dirty="0" smtClean="0"/>
              <a:t>КОНТИНГЕНТИ дітей (всього по ПРИШИБСЬКІЙ громаді)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8233137"/>
              </p:ext>
            </p:extLst>
          </p:nvPr>
        </p:nvGraphicFramePr>
        <p:xfrm>
          <a:off x="1547664" y="1268760"/>
          <a:ext cx="6840760" cy="41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44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60332" cy="792088"/>
          </a:xfrm>
        </p:spPr>
        <p:txBody>
          <a:bodyPr/>
          <a:lstStyle/>
          <a:p>
            <a:pPr algn="ctr"/>
            <a:r>
              <a:rPr lang="uk-UA" dirty="0" smtClean="0"/>
              <a:t> КІЛЬКІСТЬ УЧНІВ В ЛІЦЕЇ «ЛІДЕР» у 2024/2025мнавчальному році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59564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розвитку освіти у громаді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Згідно рішення тридцять третьої  сесії восьмого скликання Полтавської обласної ради від 30 серпня 2024 року «Про за твердження Плану формування мережі закладів освіти з 01 вересня 2027 року та їх орієнтовного переліку»  на території  Пришибської ТГ заплановано створення академічного ліцею на базі  ЛІЦЕЮ «ЛІДЕР» відповідно до критеріїв,  затверджених у «Положенні про ліцей» за постанови Кабінету Міністрів України від 11 жовтня 2021 року № 1062.</a:t>
            </a: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8773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88324" cy="864096"/>
          </a:xfrm>
        </p:spPr>
        <p:txBody>
          <a:bodyPr/>
          <a:lstStyle/>
          <a:p>
            <a:pPr algn="ctr"/>
            <a:r>
              <a:rPr lang="uk-UA" dirty="0" smtClean="0"/>
              <a:t>Перспективна мережа ЛІЦЕЮ «ЛІДЕР» ДО 2029 РОКУ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20647"/>
              </p:ext>
            </p:extLst>
          </p:nvPr>
        </p:nvGraphicFramePr>
        <p:xfrm>
          <a:off x="683569" y="98072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Відділ освіти, культури, спорту та туризму організовує участь учнів у різноманітних конкурсах та змаганнях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8"/>
            <a:ext cx="7588324" cy="3912548"/>
          </a:xfrm>
        </p:spPr>
        <p:txBody>
          <a:bodyPr>
            <a:noAutofit/>
          </a:bodyPr>
          <a:lstStyle/>
          <a:p>
            <a:pPr fontAlgn="base"/>
            <a:r>
              <a:rPr lang="uk-UA" sz="1400" dirty="0" smtClean="0"/>
              <a:t>І,ІІ етапи олімпіад  з навчальних предметів</a:t>
            </a:r>
          </a:p>
          <a:p>
            <a:pPr fontAlgn="base"/>
            <a:r>
              <a:rPr lang="uk-UA" sz="1400" dirty="0" smtClean="0"/>
              <a:t>ІІ етап конкурсу-захисту науково-дослідницьких робіт;</a:t>
            </a:r>
          </a:p>
          <a:p>
            <a:pPr fontAlgn="base"/>
            <a:r>
              <a:rPr lang="en-US" sz="1400" dirty="0" smtClean="0"/>
              <a:t>I </a:t>
            </a:r>
            <a:r>
              <a:rPr lang="ru-RU" sz="1400" dirty="0"/>
              <a:t>етап  </a:t>
            </a:r>
            <a:r>
              <a:rPr lang="en-US" sz="1400" dirty="0"/>
              <a:t>X</a:t>
            </a:r>
            <a:r>
              <a:rPr lang="ru-RU" sz="1400" dirty="0"/>
              <a:t>ХІІІ Міжнародного конкурсу з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Петра </a:t>
            </a:r>
            <a:r>
              <a:rPr lang="ru-RU" sz="1400" dirty="0" err="1"/>
              <a:t>Яцика</a:t>
            </a:r>
            <a:r>
              <a:rPr lang="ru-RU" sz="1400" dirty="0"/>
              <a:t>;  </a:t>
            </a:r>
          </a:p>
          <a:p>
            <a:pPr fontAlgn="base"/>
            <a:r>
              <a:rPr lang="ru-RU" sz="1400" dirty="0"/>
              <a:t> І (</a:t>
            </a:r>
            <a:r>
              <a:rPr lang="ru-RU" sz="1400" dirty="0" err="1"/>
              <a:t>відбірковий</a:t>
            </a:r>
            <a:r>
              <a:rPr lang="ru-RU" sz="1400" dirty="0"/>
              <a:t>) </a:t>
            </a:r>
            <a:r>
              <a:rPr lang="ru-RU" sz="1400" dirty="0" err="1"/>
              <a:t>етап</a:t>
            </a:r>
            <a:r>
              <a:rPr lang="ru-RU" sz="1400" dirty="0"/>
              <a:t> </a:t>
            </a:r>
            <a:r>
              <a:rPr lang="ru-RU" sz="1400" dirty="0" err="1"/>
              <a:t>обласного</a:t>
            </a:r>
            <a:r>
              <a:rPr lang="ru-RU" sz="1400" dirty="0"/>
              <a:t> конкурсу «</a:t>
            </a:r>
            <a:r>
              <a:rPr lang="ru-RU" sz="1400" dirty="0" err="1"/>
              <a:t>Збережи</a:t>
            </a:r>
            <a:r>
              <a:rPr lang="ru-RU" sz="1400" dirty="0"/>
              <a:t> </a:t>
            </a:r>
            <a:r>
              <a:rPr lang="ru-RU" sz="1400" dirty="0" err="1"/>
              <a:t>ялинку</a:t>
            </a:r>
            <a:r>
              <a:rPr lang="ru-RU" sz="1400" dirty="0" smtClean="0"/>
              <a:t>»;</a:t>
            </a:r>
            <a:endParaRPr lang="ru-RU" sz="1400" dirty="0"/>
          </a:p>
          <a:p>
            <a:pPr fontAlgn="base"/>
            <a:r>
              <a:rPr lang="ru-RU" sz="1400" dirty="0"/>
              <a:t>І (</a:t>
            </a:r>
            <a:r>
              <a:rPr lang="ru-RU" sz="1400" dirty="0" err="1"/>
              <a:t>відбірковий</a:t>
            </a:r>
            <a:r>
              <a:rPr lang="ru-RU" sz="1400" dirty="0"/>
              <a:t>) </a:t>
            </a:r>
            <a:r>
              <a:rPr lang="ru-RU" sz="1400" dirty="0" err="1"/>
              <a:t>етап</a:t>
            </a:r>
            <a:r>
              <a:rPr lang="ru-RU" sz="1400" dirty="0"/>
              <a:t> </a:t>
            </a:r>
            <a:r>
              <a:rPr lang="ru-RU" sz="1400" dirty="0" err="1"/>
              <a:t>обласної</a:t>
            </a:r>
            <a:r>
              <a:rPr lang="ru-RU" sz="1400" dirty="0"/>
              <a:t> </a:t>
            </a:r>
            <a:r>
              <a:rPr lang="ru-RU" sz="1400" dirty="0" err="1"/>
              <a:t>виставки</a:t>
            </a:r>
            <a:r>
              <a:rPr lang="ru-RU" sz="1400" dirty="0"/>
              <a:t>-конкурсу декоративно-</a:t>
            </a:r>
            <a:r>
              <a:rPr lang="ru-RU" sz="1400" dirty="0" err="1"/>
              <a:t>ужиткового</a:t>
            </a:r>
            <a:r>
              <a:rPr lang="ru-RU" sz="1400" dirty="0"/>
              <a:t> і </a:t>
            </a:r>
            <a:r>
              <a:rPr lang="ru-RU" sz="1400" dirty="0" err="1"/>
              <a:t>образотворчого</a:t>
            </a:r>
            <a:r>
              <a:rPr lang="ru-RU" sz="1400" dirty="0"/>
              <a:t> </a:t>
            </a:r>
            <a:r>
              <a:rPr lang="ru-RU" sz="1400" dirty="0" err="1"/>
              <a:t>мистецтва</a:t>
            </a:r>
            <a:r>
              <a:rPr lang="ru-RU" sz="1400" dirty="0"/>
              <a:t> «Знай і люби </a:t>
            </a:r>
            <a:r>
              <a:rPr lang="ru-RU" sz="1400" dirty="0" err="1"/>
              <a:t>свій</a:t>
            </a:r>
            <a:r>
              <a:rPr lang="ru-RU" sz="1400" dirty="0"/>
              <a:t> край»; </a:t>
            </a:r>
            <a:r>
              <a:rPr lang="ru-RU" sz="1400" dirty="0" smtClean="0"/>
              <a:t> «</a:t>
            </a:r>
            <a:r>
              <a:rPr lang="ru-RU" sz="1400" dirty="0" err="1" smtClean="0"/>
              <a:t>Квіти</a:t>
            </a:r>
            <a:r>
              <a:rPr lang="ru-RU" sz="1400" dirty="0" smtClean="0"/>
              <a:t> перемоги»</a:t>
            </a:r>
            <a:endParaRPr lang="ru-RU" sz="1400" dirty="0"/>
          </a:p>
          <a:p>
            <a:pPr fontAlgn="base"/>
            <a:r>
              <a:rPr lang="ru-RU" sz="1400" dirty="0" smtClean="0"/>
              <a:t>І </a:t>
            </a:r>
            <a:r>
              <a:rPr lang="ru-RU" sz="1400" dirty="0"/>
              <a:t>(</a:t>
            </a:r>
            <a:r>
              <a:rPr lang="ru-RU" sz="1400" dirty="0" err="1"/>
              <a:t>відбірковий</a:t>
            </a:r>
            <a:r>
              <a:rPr lang="ru-RU" sz="1400" dirty="0"/>
              <a:t>) </a:t>
            </a:r>
            <a:r>
              <a:rPr lang="ru-RU" sz="1400" dirty="0" err="1"/>
              <a:t>етап</a:t>
            </a:r>
            <a:r>
              <a:rPr lang="ru-RU" sz="1400" dirty="0"/>
              <a:t> </a:t>
            </a:r>
            <a:r>
              <a:rPr lang="ru-RU" sz="1400" dirty="0" err="1"/>
              <a:t>обласного</a:t>
            </a:r>
            <a:r>
              <a:rPr lang="ru-RU" sz="1400" dirty="0"/>
              <a:t> </a:t>
            </a:r>
            <a:r>
              <a:rPr lang="ru-RU" sz="1400" dirty="0" err="1"/>
              <a:t>огляду</a:t>
            </a:r>
            <a:r>
              <a:rPr lang="ru-RU" sz="1400" dirty="0"/>
              <a:t>-конкурсу на </a:t>
            </a:r>
            <a:r>
              <a:rPr lang="ru-RU" sz="1400" dirty="0" err="1"/>
              <a:t>кращу</a:t>
            </a:r>
            <a:r>
              <a:rPr lang="ru-RU" sz="1400" dirty="0"/>
              <a:t> </a:t>
            </a:r>
            <a:r>
              <a:rPr lang="ru-RU" sz="1400" dirty="0" err="1"/>
              <a:t>організацію</a:t>
            </a:r>
            <a:r>
              <a:rPr lang="ru-RU" sz="1400" dirty="0"/>
              <a:t> </a:t>
            </a:r>
            <a:r>
              <a:rPr lang="ru-RU" sz="1400" dirty="0" err="1"/>
              <a:t>правоосвітньої</a:t>
            </a:r>
            <a:r>
              <a:rPr lang="ru-RU" sz="1400" dirty="0"/>
              <a:t> та </a:t>
            </a:r>
            <a:r>
              <a:rPr lang="ru-RU" sz="1400" dirty="0" err="1"/>
              <a:t>правовиховної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у закладах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;</a:t>
            </a:r>
          </a:p>
          <a:p>
            <a:pPr fontAlgn="base"/>
            <a:r>
              <a:rPr lang="en-US" sz="1400" dirty="0"/>
              <a:t>II </a:t>
            </a:r>
            <a:r>
              <a:rPr lang="ru-RU" sz="1400" dirty="0" err="1"/>
              <a:t>етап</a:t>
            </a:r>
            <a:r>
              <a:rPr lang="ru-RU" sz="1400" dirty="0"/>
              <a:t>  </a:t>
            </a:r>
            <a:r>
              <a:rPr lang="en-US" sz="1400" dirty="0"/>
              <a:t>X</a:t>
            </a:r>
            <a:r>
              <a:rPr lang="ru-RU" sz="1400" dirty="0"/>
              <a:t>І</a:t>
            </a:r>
            <a:r>
              <a:rPr lang="en-US" sz="1400" dirty="0"/>
              <a:t>V </a:t>
            </a:r>
            <a:r>
              <a:rPr lang="ru-RU" sz="1400" dirty="0" err="1"/>
              <a:t>Міжнародного</a:t>
            </a:r>
            <a:r>
              <a:rPr lang="ru-RU" sz="1400" dirty="0"/>
              <a:t> </a:t>
            </a:r>
            <a:r>
              <a:rPr lang="ru-RU" sz="1400" dirty="0" err="1"/>
              <a:t>мовно-літературного</a:t>
            </a:r>
            <a:r>
              <a:rPr lang="ru-RU" sz="1400" dirty="0"/>
              <a:t> конкурсу </a:t>
            </a:r>
            <a:r>
              <a:rPr lang="ru-RU" sz="1400" dirty="0" err="1"/>
              <a:t>учнівської</a:t>
            </a:r>
            <a:r>
              <a:rPr lang="ru-RU" sz="1400" dirty="0"/>
              <a:t> та </a:t>
            </a:r>
            <a:r>
              <a:rPr lang="ru-RU" sz="1400" dirty="0" err="1"/>
              <a:t>студентської</a:t>
            </a:r>
            <a:r>
              <a:rPr lang="ru-RU" sz="1400" dirty="0"/>
              <a:t> </a:t>
            </a:r>
            <a:r>
              <a:rPr lang="ru-RU" sz="1400" dirty="0" err="1"/>
              <a:t>молоді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Тараса </a:t>
            </a:r>
            <a:r>
              <a:rPr lang="ru-RU" sz="1400" dirty="0" err="1"/>
              <a:t>Шевченка</a:t>
            </a:r>
            <a:r>
              <a:rPr lang="ru-RU" sz="1400" dirty="0"/>
              <a:t>; </a:t>
            </a:r>
          </a:p>
          <a:p>
            <a:pPr fontAlgn="base"/>
            <a:r>
              <a:rPr lang="ru-RU" sz="1400" dirty="0" smtClean="0"/>
              <a:t>І </a:t>
            </a:r>
            <a:r>
              <a:rPr lang="ru-RU" sz="1400" dirty="0" err="1"/>
              <a:t>етап</a:t>
            </a:r>
            <a:r>
              <a:rPr lang="ru-RU" sz="1400" dirty="0"/>
              <a:t> </a:t>
            </a:r>
            <a:r>
              <a:rPr lang="ru-RU" sz="1400" dirty="0" err="1"/>
              <a:t>Всеукраїнської</a:t>
            </a:r>
            <a:r>
              <a:rPr lang="ru-RU" sz="1400" dirty="0"/>
              <a:t> </a:t>
            </a:r>
            <a:r>
              <a:rPr lang="ru-RU" sz="1400" dirty="0" err="1"/>
              <a:t>дитячо-юнацької</a:t>
            </a:r>
            <a:r>
              <a:rPr lang="ru-RU" sz="1400" dirty="0"/>
              <a:t> </a:t>
            </a:r>
            <a:r>
              <a:rPr lang="ru-RU" sz="1400" dirty="0" err="1"/>
              <a:t>військово-патріотичної</a:t>
            </a:r>
            <a:r>
              <a:rPr lang="ru-RU" sz="1400" dirty="0"/>
              <a:t> </a:t>
            </a:r>
            <a:r>
              <a:rPr lang="ru-RU" sz="1400" dirty="0" err="1"/>
              <a:t>гри</a:t>
            </a:r>
            <a:r>
              <a:rPr lang="ru-RU" sz="1400" dirty="0"/>
              <a:t> «</a:t>
            </a:r>
            <a:r>
              <a:rPr lang="ru-RU" sz="1400" dirty="0" err="1"/>
              <a:t>Сокіл</a:t>
            </a:r>
            <a:r>
              <a:rPr lang="ru-RU" sz="1400" dirty="0"/>
              <a:t>» («</a:t>
            </a:r>
            <a:r>
              <a:rPr lang="ru-RU" sz="1400" dirty="0" err="1"/>
              <a:t>Джура</a:t>
            </a:r>
            <a:r>
              <a:rPr lang="ru-RU" sz="1400" dirty="0" smtClean="0"/>
              <a:t>»);</a:t>
            </a:r>
          </a:p>
          <a:p>
            <a:pPr fontAlgn="base"/>
            <a:r>
              <a:rPr lang="uk-UA" sz="1400" dirty="0" smtClean="0"/>
              <a:t>Учні ЛІЦЕЮ «ЛІДЕР» беруть участь  у різноманітних конкурсах творів-есе.</a:t>
            </a:r>
          </a:p>
          <a:p>
            <a:pPr fontAlgn="base"/>
            <a:r>
              <a:rPr lang="uk-UA" sz="1400" dirty="0" smtClean="0"/>
              <a:t>Успішно </a:t>
            </a:r>
            <a:r>
              <a:rPr lang="uk-UA" sz="1400" dirty="0"/>
              <a:t>з</a:t>
            </a:r>
            <a:r>
              <a:rPr lang="uk-UA" sz="1400" dirty="0" smtClean="0"/>
              <a:t>аймаються волонтерською діяльністю</a:t>
            </a:r>
            <a:endParaRPr lang="ru-RU" sz="1400" dirty="0"/>
          </a:p>
          <a:p>
            <a:r>
              <a:rPr lang="ru-RU" sz="1400" dirty="0"/>
              <a:t>     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7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1997</TotalTime>
  <Words>1207</Words>
  <Application>Microsoft Office PowerPoint</Application>
  <PresentationFormat>Экран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      Швейцарсько-український Проект DECIDE «ДЕЦЕНТРАЛІЗОВАНЕ УПРАВЛІННЯ ОСВІТОЮ В ТЕРИТОРІАЛЬНИХ ГРОМАДАХ В УМОВАХ ПРАВОВОГО РЕЖИМУ ВОЄННОГО СТАНУ»   </vt:lpstr>
      <vt:lpstr>Мережа закладів освіти</vt:lpstr>
      <vt:lpstr>Позашкільна робота</vt:lpstr>
      <vt:lpstr>КАДРОВИЙ ПОТЕНЦІАЛ</vt:lpstr>
      <vt:lpstr>КОНТИНГЕНТИ дітей (всього по ПРИШИБСЬКІЙ громаді)</vt:lpstr>
      <vt:lpstr> КІЛЬКІСТЬ УЧНІВ В ЛІЦЕЇ «ЛІДЕР» у 2024/2025мнавчальному році</vt:lpstr>
      <vt:lpstr>Перспективи розвитку освіти у громаді</vt:lpstr>
      <vt:lpstr>Перспективна мережа ЛІЦЕЮ «ЛІДЕР» ДО 2029 РОКУ</vt:lpstr>
      <vt:lpstr>Відділ освіти, культури, спорту та туризму організовує участь учнів у різноманітних конкурсах та змаганнях</vt:lpstr>
      <vt:lpstr>У листопаді-грудні 20234 року провели ІІ етап  Всеукраїнських учнівських олімпіад з навчальних предметів:    </vt:lpstr>
      <vt:lpstr>   УСпішно впроваджується реформа шкільного харчування. Для ліцею «лідер» придбано сучасне обладнання. Відповідно до нових норм затверджені примірні  чотирьох тижневі меню на осінній,  зимовий, весняний та літній періоди. З   1 січня 2025 року вартість одноразового харчування в ЗЗСО  становить 40 грн, трьох разового харчування дитини в закладах дошкільної освіти ПРИЩИБСЬКОЇ сільської ради - 45 -50 грн.  </vt:lpstr>
      <vt:lpstr>         НАШІ ПАРТНЕРИ:   Підписана угода на обслуговування з Центром професійного розвитку педагогічних працівників кременчуцбкої міської ради.   Методичний супровід навчання дітей з особливими освітніми потребами  здійснює  КОМУНАЛЬНА УСТАНОВА «інклюзивно-ресурсний центр ПІЩАНСЬКОЇ СІЛЬСЬКОЇ РАДИ»  ПІДПИСАНА УГОДА ПРО СПІВПРАЦЮ З ПОЛТАВСЬКОЮ АКАДЕМІЄЮ НЕПЕРЕРВНОЇ ОСВІТИ ІМ. м.в. остроградського</vt:lpstr>
      <vt:lpstr>Серпень 2024 </vt:lpstr>
      <vt:lpstr>Відкрито кабінет безпеки у 2023 році</vt:lpstr>
      <vt:lpstr>Заняття проводять фахівці амбулаторії, ДСНС, ВІЙСЬКОВІ</vt:lpstr>
      <vt:lpstr>Покращення матеріально-технічної бази</vt:lpstr>
      <vt:lpstr>Покращення матеріально-технічної бази</vt:lpstr>
      <vt:lpstr>Покращення матеріально-технічної бази</vt:lpstr>
      <vt:lpstr>Основні задачі освіти на 2025-2026 навчальний рік:</vt:lpstr>
      <vt:lpstr>Презентация PowerPoint</vt:lpstr>
      <vt:lpstr>Моя позиція щодо реформування освіти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Швейцарсько-український Проект DECIDE «ДЕЦЕНТРАЛІЗОВАНЕ УПРАВЛІННЯ ОСВІТОЮ В ТЕРИТОРІАЛЬНИХ ГРОМАДАХ В УМОВАХ ПРАВОВОГО РЕЖИМУ ВОЄННОГО СТАНУ»</dc:title>
  <dc:creator>Vbook</dc:creator>
  <cp:lastModifiedBy>Vbook</cp:lastModifiedBy>
  <cp:revision>32</cp:revision>
  <dcterms:created xsi:type="dcterms:W3CDTF">2024-11-18T19:27:54Z</dcterms:created>
  <dcterms:modified xsi:type="dcterms:W3CDTF">2025-08-27T19:06:13Z</dcterms:modified>
</cp:coreProperties>
</file>